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1" r:id="rId10"/>
    <p:sldId id="266" r:id="rId11"/>
    <p:sldId id="26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32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B7F94-74FE-443C-9FBF-8248CB161B37}" type="datetimeFigureOut">
              <a:rPr kumimoji="1" lang="ja-JP" altLang="en-US" smtClean="0"/>
              <a:t>2016/12/21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A7B81-97A1-4F7C-A36C-1CE7D4AC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1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92B94-3334-4BEE-B34E-5CB1ABCE598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71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67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71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26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20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11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37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04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03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2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78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E4203-B697-4FE5-A07A-FD89F54417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43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959802"/>
            <a:ext cx="9144000" cy="2067878"/>
          </a:xfrm>
        </p:spPr>
        <p:txBody>
          <a:bodyPr>
            <a:normAutofit/>
          </a:bodyPr>
          <a:lstStyle/>
          <a:p>
            <a:r>
              <a:rPr kumimoji="1" lang="ja-JP" altLang="en-US" sz="2700" dirty="0" smtClean="0"/>
              <a:t>平成</a:t>
            </a:r>
            <a:r>
              <a:rPr kumimoji="1" lang="en-US" altLang="ja-JP" sz="2700" dirty="0" smtClean="0"/>
              <a:t>28</a:t>
            </a:r>
            <a:r>
              <a:rPr kumimoji="1" lang="ja-JP" altLang="en-US" sz="2700" dirty="0" smtClean="0"/>
              <a:t>年度光</a:t>
            </a:r>
            <a:r>
              <a:rPr kumimoji="1" lang="ja-JP" altLang="en-US" sz="2700" dirty="0" smtClean="0"/>
              <a:t>応用工学計算機実習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偏光～ジョーンズ計算法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4400" dirty="0" smtClean="0"/>
              <a:t>レポート課題</a:t>
            </a:r>
            <a:endParaRPr kumimoji="1" lang="ja-JP" altLang="en-US" sz="4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2017/1/11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H28</a:t>
            </a:r>
            <a:r>
              <a:rPr kumimoji="1" lang="ja-JP" altLang="en-US" sz="1400" smtClean="0">
                <a:solidFill>
                  <a:schemeClr val="tx1"/>
                </a:solidFill>
              </a:rPr>
              <a:t>年度光応用工学計算機実習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BBE-1699-4419-B02F-4619F6BC616F}" type="slidenum">
              <a:rPr kumimoji="1" lang="ja-JP" altLang="en-US" sz="1400" smtClean="0"/>
              <a:t>1</a:t>
            </a:fld>
            <a:endParaRPr kumimoji="1" lang="ja-JP" altLang="en-US" sz="140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2387600" y="3967798"/>
            <a:ext cx="7396480" cy="1742122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sz="3600" dirty="0" smtClean="0"/>
              <a:t>ジョーンズベクトル</a:t>
            </a:r>
            <a:r>
              <a:rPr lang="ja-JP" altLang="en-US" sz="3600" dirty="0"/>
              <a:t>・ジョーンズ行列</a:t>
            </a:r>
            <a:r>
              <a:rPr lang="ja-JP" altLang="en-US" sz="3600" dirty="0" smtClean="0"/>
              <a:t>を</a:t>
            </a:r>
            <a:endParaRPr lang="en-US" altLang="ja-JP" sz="3600" dirty="0" smtClean="0"/>
          </a:p>
          <a:p>
            <a:r>
              <a:rPr lang="ja-JP" altLang="en-US" sz="3600" dirty="0" smtClean="0"/>
              <a:t>用いた</a:t>
            </a:r>
            <a:r>
              <a:rPr lang="ja-JP" altLang="en-US" sz="3600" dirty="0"/>
              <a:t>計算によって答えを出す</a:t>
            </a:r>
            <a:r>
              <a:rPr lang="ja-JP" altLang="en-US" sz="3600" dirty="0" smtClean="0"/>
              <a:t>問題</a:t>
            </a:r>
            <a:endParaRPr lang="en-US" altLang="ja-JP" sz="3600" dirty="0" smtClean="0"/>
          </a:p>
          <a:p>
            <a:endParaRPr lang="en-US" altLang="ja-JP" sz="3600" dirty="0" smtClean="0"/>
          </a:p>
          <a:p>
            <a:r>
              <a:rPr lang="ja-JP" altLang="en-US" sz="3600" b="1" dirty="0"/>
              <a:t>担当</a:t>
            </a:r>
            <a:r>
              <a:rPr lang="ja-JP" altLang="en-US" sz="3600" b="1" dirty="0" smtClean="0"/>
              <a:t>教員　森篤史、岸川博紀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63694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lang="ja-JP" altLang="en-US" dirty="0"/>
              <a:t>練習</a:t>
            </a:r>
            <a:r>
              <a:rPr kumimoji="1" lang="ja-JP" altLang="en-US" dirty="0" smtClean="0"/>
              <a:t>問題・演習問題の光学系そのもの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105903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ただし、演習問題では</a:t>
            </a:r>
            <a:r>
              <a:rPr lang="en-US" altLang="ja-JP" dirty="0" smtClean="0"/>
              <a:t>1/4</a:t>
            </a:r>
            <a:r>
              <a:rPr lang="ja-JP" altLang="en-US" dirty="0" smtClean="0"/>
              <a:t>波長板の位相差が</a:t>
            </a:r>
            <a:r>
              <a:rPr lang="en-US" altLang="ja-JP" dirty="0" smtClean="0">
                <a:solidFill>
                  <a:srgbClr val="FF0000"/>
                </a:solidFill>
              </a:rPr>
              <a:t>γ</a:t>
            </a:r>
            <a:r>
              <a:rPr lang="ja-JP" altLang="en-US" dirty="0" smtClean="0">
                <a:solidFill>
                  <a:srgbClr val="FF0000"/>
                </a:solidFill>
              </a:rPr>
              <a:t>≠</a:t>
            </a:r>
            <a:r>
              <a:rPr lang="en-US" altLang="ja-JP" dirty="0" smtClean="0">
                <a:solidFill>
                  <a:srgbClr val="FF0000"/>
                </a:solidFill>
              </a:rPr>
              <a:t>π/2</a:t>
            </a:r>
            <a:r>
              <a:rPr lang="ja-JP" altLang="en-US" dirty="0" smtClean="0"/>
              <a:t>の場合</a:t>
            </a:r>
            <a:endParaRPr lang="en-US" altLang="ja-JP" dirty="0" smtClean="0"/>
          </a:p>
          <a:p>
            <a:r>
              <a:rPr lang="ja-JP" altLang="en-US" dirty="0" smtClean="0"/>
              <a:t>計算結果</a:t>
            </a:r>
            <a:r>
              <a:rPr lang="ja-JP" altLang="en-US" dirty="0"/>
              <a:t>に対</a:t>
            </a:r>
            <a:r>
              <a:rPr lang="ja-JP" altLang="en-US" dirty="0" smtClean="0"/>
              <a:t>する</a:t>
            </a:r>
            <a:r>
              <a:rPr kumimoji="1" lang="ja-JP" altLang="en-US" dirty="0" smtClean="0"/>
              <a:t>影響はどうなるかを考察する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直方体 10"/>
          <p:cNvSpPr/>
          <p:nvPr/>
        </p:nvSpPr>
        <p:spPr>
          <a:xfrm flipH="1">
            <a:off x="3509850" y="3300102"/>
            <a:ext cx="919976" cy="1700103"/>
          </a:xfrm>
          <a:prstGeom prst="cube">
            <a:avLst>
              <a:gd name="adj" fmla="val 6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6055747" y="3266570"/>
            <a:ext cx="973123" cy="179806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902643" y="3266570"/>
            <a:ext cx="973123" cy="179806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3339020" y="2607443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ある媒質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δ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2183941" y="4165600"/>
            <a:ext cx="152445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1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618947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935766" y="1878074"/>
            <a:ext cx="392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/>
              <a:t>⑥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軸から</a:t>
            </a:r>
            <a:r>
              <a:rPr kumimoji="1" lang="en-US" altLang="ja-JP" dirty="0" smtClean="0"/>
              <a:t>θ</a:t>
            </a:r>
            <a:r>
              <a:rPr kumimoji="1" lang="ja-JP" altLang="en-US" dirty="0" smtClean="0"/>
              <a:t>回転させれば光は通らない。</a:t>
            </a:r>
            <a:endParaRPr kumimoji="1" lang="en-US" altLang="ja-JP" dirty="0" smtClean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4429468" y="4165600"/>
            <a:ext cx="199216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5612004" y="2607442"/>
            <a:ext cx="1808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位相差</a:t>
            </a:r>
            <a:r>
              <a:rPr lang="en-US" altLang="ja-JP" dirty="0" smtClean="0">
                <a:solidFill>
                  <a:srgbClr val="FF0000"/>
                </a:solidFill>
              </a:rPr>
              <a:t>γ</a:t>
            </a:r>
            <a:r>
              <a:rPr lang="ja-JP" altLang="en-US" dirty="0" smtClean="0">
                <a:solidFill>
                  <a:srgbClr val="FF0000"/>
                </a:solidFill>
              </a:rPr>
              <a:t>≠</a:t>
            </a:r>
            <a:r>
              <a:rPr lang="en-US" altLang="ja-JP" dirty="0" smtClean="0">
                <a:solidFill>
                  <a:srgbClr val="FF0000"/>
                </a:solidFill>
              </a:rPr>
              <a:t>π/2</a:t>
            </a:r>
            <a:r>
              <a:rPr lang="ja-JP" altLang="en-US" dirty="0" smtClean="0"/>
              <a:t>）</a:t>
            </a:r>
            <a:endParaRPr kumimoji="1" lang="en-US" altLang="ja-JP" dirty="0" smtClean="0"/>
          </a:p>
        </p:txBody>
      </p:sp>
      <p:cxnSp>
        <p:nvCxnSpPr>
          <p:cNvPr id="36" name="直線コネクタ 35"/>
          <p:cNvCxnSpPr/>
          <p:nvPr/>
        </p:nvCxnSpPr>
        <p:spPr>
          <a:xfrm>
            <a:off x="7028870" y="4165600"/>
            <a:ext cx="202997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259625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円弧 40"/>
          <p:cNvSpPr/>
          <p:nvPr/>
        </p:nvSpPr>
        <p:spPr>
          <a:xfrm rot="18695491">
            <a:off x="5014773" y="3583201"/>
            <a:ext cx="460899" cy="1159565"/>
          </a:xfrm>
          <a:prstGeom prst="arc">
            <a:avLst>
              <a:gd name="adj1" fmla="val 3427126"/>
              <a:gd name="adj2" fmla="val 2296666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643761" y="4765294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楕円</a:t>
            </a:r>
            <a:r>
              <a:rPr kumimoji="1" lang="ja-JP" altLang="en-US" dirty="0" smtClean="0"/>
              <a:t>偏光</a:t>
            </a:r>
            <a:endParaRPr kumimoji="1" lang="en-US" altLang="ja-JP" dirty="0" smtClean="0"/>
          </a:p>
        </p:txBody>
      </p:sp>
      <p:cxnSp>
        <p:nvCxnSpPr>
          <p:cNvPr id="46" name="直線コネクタ 45"/>
          <p:cNvCxnSpPr/>
          <p:nvPr/>
        </p:nvCxnSpPr>
        <p:spPr>
          <a:xfrm flipV="1">
            <a:off x="6421637" y="3270655"/>
            <a:ext cx="0" cy="8949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 flipV="1">
            <a:off x="5767936" y="3597021"/>
            <a:ext cx="1314590" cy="11434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円弧 52"/>
          <p:cNvSpPr/>
          <p:nvPr/>
        </p:nvSpPr>
        <p:spPr>
          <a:xfrm rot="18734093">
            <a:off x="6170427" y="3587512"/>
            <a:ext cx="460899" cy="1159565"/>
          </a:xfrm>
          <a:prstGeom prst="arc">
            <a:avLst>
              <a:gd name="adj1" fmla="val 227988"/>
              <a:gd name="adj2" fmla="val 15905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直線コネクタ 53"/>
          <p:cNvCxnSpPr/>
          <p:nvPr/>
        </p:nvCxnSpPr>
        <p:spPr>
          <a:xfrm>
            <a:off x="9057360" y="2689225"/>
            <a:ext cx="0" cy="24902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6847794" y="4704204"/>
            <a:ext cx="952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進</a:t>
            </a:r>
            <a:r>
              <a:rPr lang="ja-JP" altLang="en-US" dirty="0"/>
              <a:t>相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軸）</a:t>
            </a:r>
            <a:endParaRPr kumimoji="1" lang="en-US" altLang="ja-JP" dirty="0" smtClean="0"/>
          </a:p>
        </p:txBody>
      </p:sp>
      <p:sp>
        <p:nvSpPr>
          <p:cNvPr id="62" name="円弧 61"/>
          <p:cNvSpPr/>
          <p:nvPr/>
        </p:nvSpPr>
        <p:spPr>
          <a:xfrm rot="18508718">
            <a:off x="7605448" y="3588128"/>
            <a:ext cx="460899" cy="1159565"/>
          </a:xfrm>
          <a:prstGeom prst="arc">
            <a:avLst>
              <a:gd name="adj1" fmla="val 227988"/>
              <a:gd name="adj2" fmla="val 159050"/>
            </a:avLst>
          </a:prstGeom>
          <a:ln w="127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/>
          <p:nvPr/>
        </p:nvCxnSpPr>
        <p:spPr>
          <a:xfrm flipH="1" flipV="1">
            <a:off x="7308832" y="3693610"/>
            <a:ext cx="1253869" cy="108576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rot="5187030" flipH="1">
            <a:off x="7242706" y="3906782"/>
            <a:ext cx="808659" cy="82462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rot="5187030" flipH="1">
            <a:off x="7630911" y="3611565"/>
            <a:ext cx="816557" cy="83268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 rot="5187030" flipH="1" flipV="1">
            <a:off x="8146900" y="4342627"/>
            <a:ext cx="265835" cy="4183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187030" flipH="1" flipV="1">
            <a:off x="7258832" y="3576935"/>
            <a:ext cx="265835" cy="4183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rot="5187030" flipH="1">
            <a:off x="8104285" y="3896016"/>
            <a:ext cx="415958" cy="91717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 rot="5187030" flipH="1">
            <a:off x="7561661" y="3560990"/>
            <a:ext cx="548876" cy="1220345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フリーフォーム 94"/>
          <p:cNvSpPr/>
          <p:nvPr/>
        </p:nvSpPr>
        <p:spPr>
          <a:xfrm rot="5187030">
            <a:off x="8463926" y="4509180"/>
            <a:ext cx="215900" cy="190500"/>
          </a:xfrm>
          <a:custGeom>
            <a:avLst/>
            <a:gdLst>
              <a:gd name="connsiteX0" fmla="*/ 0 w 215900"/>
              <a:gd name="connsiteY0" fmla="*/ 0 h 190500"/>
              <a:gd name="connsiteX1" fmla="*/ 120650 w 215900"/>
              <a:gd name="connsiteY1" fmla="*/ 63500 h 190500"/>
              <a:gd name="connsiteX2" fmla="*/ 215900 w 215900"/>
              <a:gd name="connsiteY2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900" h="190500">
                <a:moveTo>
                  <a:pt x="0" y="0"/>
                </a:moveTo>
                <a:cubicBezTo>
                  <a:pt x="42333" y="15875"/>
                  <a:pt x="84667" y="31750"/>
                  <a:pt x="120650" y="63500"/>
                </a:cubicBezTo>
                <a:cubicBezTo>
                  <a:pt x="156633" y="95250"/>
                  <a:pt x="186266" y="142875"/>
                  <a:pt x="215900" y="190500"/>
                </a:cubicBezTo>
              </a:path>
            </a:pathLst>
          </a:custGeom>
          <a:noFill/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8512962" y="4549514"/>
            <a:ext cx="95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θ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9747595" y="2930607"/>
            <a:ext cx="2431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⑥</a:t>
            </a:r>
            <a:r>
              <a:rPr lang="en-US" altLang="ja-JP" dirty="0" smtClean="0"/>
              <a:t>θ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δ</a:t>
            </a:r>
            <a:r>
              <a:rPr lang="ja-JP" altLang="en-US" dirty="0" smtClean="0"/>
              <a:t>が分かる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δ=2θ</a:t>
            </a:r>
            <a:endParaRPr kumimoji="1" lang="en-US" altLang="ja-JP" dirty="0" smtClean="0"/>
          </a:p>
        </p:txBody>
      </p:sp>
      <p:cxnSp>
        <p:nvCxnSpPr>
          <p:cNvPr id="115" name="直線コネクタ 114"/>
          <p:cNvCxnSpPr/>
          <p:nvPr/>
        </p:nvCxnSpPr>
        <p:spPr>
          <a:xfrm>
            <a:off x="8618849" y="2746922"/>
            <a:ext cx="438511" cy="14160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9896981" y="4053941"/>
            <a:ext cx="217800" cy="2310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9898327" y="4044414"/>
            <a:ext cx="219075" cy="2405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フリーフォーム 126"/>
          <p:cNvSpPr/>
          <p:nvPr/>
        </p:nvSpPr>
        <p:spPr>
          <a:xfrm rot="18648104">
            <a:off x="8701314" y="2736274"/>
            <a:ext cx="314267" cy="217030"/>
          </a:xfrm>
          <a:custGeom>
            <a:avLst/>
            <a:gdLst>
              <a:gd name="connsiteX0" fmla="*/ 0 w 215900"/>
              <a:gd name="connsiteY0" fmla="*/ 0 h 190500"/>
              <a:gd name="connsiteX1" fmla="*/ 120650 w 215900"/>
              <a:gd name="connsiteY1" fmla="*/ 63500 h 190500"/>
              <a:gd name="connsiteX2" fmla="*/ 215900 w 215900"/>
              <a:gd name="connsiteY2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900" h="190500">
                <a:moveTo>
                  <a:pt x="0" y="0"/>
                </a:moveTo>
                <a:cubicBezTo>
                  <a:pt x="42333" y="15875"/>
                  <a:pt x="84667" y="31750"/>
                  <a:pt x="120650" y="63500"/>
                </a:cubicBezTo>
                <a:cubicBezTo>
                  <a:pt x="156633" y="95250"/>
                  <a:pt x="186266" y="142875"/>
                  <a:pt x="215900" y="190500"/>
                </a:cubicBezTo>
              </a:path>
            </a:pathLst>
          </a:custGeom>
          <a:noFill/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8678133" y="2428168"/>
            <a:ext cx="95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θ</a:t>
            </a:r>
            <a:endParaRPr kumimoji="1" lang="en-US" altLang="ja-JP" dirty="0" smtClean="0"/>
          </a:p>
        </p:txBody>
      </p: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 flipV="1">
            <a:off x="3391642" y="3665405"/>
            <a:ext cx="917269" cy="795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テキスト ボックス 143"/>
          <p:cNvSpPr txBox="1"/>
          <p:nvPr/>
        </p:nvSpPr>
        <p:spPr>
          <a:xfrm>
            <a:off x="4117477" y="3118715"/>
            <a:ext cx="952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進</a:t>
            </a:r>
            <a:r>
              <a:rPr lang="ja-JP" altLang="en-US" dirty="0"/>
              <a:t>相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45</a:t>
            </a:r>
            <a:r>
              <a:rPr lang="ja-JP" altLang="en-US" dirty="0" smtClean="0"/>
              <a:t>度）</a:t>
            </a:r>
            <a:endParaRPr kumimoji="1" lang="en-US" altLang="ja-JP" dirty="0" smtClean="0"/>
          </a:p>
        </p:txBody>
      </p:sp>
      <p:sp>
        <p:nvSpPr>
          <p:cNvPr id="1038" name="右矢印 1037"/>
          <p:cNvSpPr/>
          <p:nvPr/>
        </p:nvSpPr>
        <p:spPr>
          <a:xfrm rot="5400000">
            <a:off x="10326660" y="2523368"/>
            <a:ext cx="408331" cy="31963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4893947" y="5402246"/>
            <a:ext cx="5220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⑤</a:t>
            </a:r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波長板を再度追加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進相軸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軸の</a:t>
            </a:r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波長板を追加すると、</a:t>
            </a:r>
            <a:endParaRPr kumimoji="1" lang="en-US" altLang="ja-JP" dirty="0" smtClean="0"/>
          </a:p>
          <a:p>
            <a:r>
              <a:rPr lang="ja-JP" altLang="en-US" dirty="0" smtClean="0"/>
              <a:t>　通過後は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軸から</a:t>
            </a:r>
            <a:r>
              <a:rPr lang="en-US" altLang="ja-JP" dirty="0" smtClean="0"/>
              <a:t>θ</a:t>
            </a:r>
            <a:r>
              <a:rPr lang="ja-JP" altLang="en-US" dirty="0" smtClean="0"/>
              <a:t>傾いた直線偏光となる。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53079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考察のポイント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07803" y="989901"/>
            <a:ext cx="5488453" cy="1059030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青線</a:t>
            </a:r>
            <a:r>
              <a:rPr lang="ja-JP" altLang="en-US" dirty="0" smtClean="0"/>
              <a:t>：</a:t>
            </a:r>
            <a:r>
              <a:rPr lang="en-US" altLang="ja-JP" dirty="0" smtClean="0"/>
              <a:t>1/4</a:t>
            </a:r>
            <a:r>
              <a:rPr lang="ja-JP" altLang="en-US" dirty="0" smtClean="0"/>
              <a:t>波長板の位相差</a:t>
            </a:r>
            <a:r>
              <a:rPr lang="en-US" altLang="ja-JP" dirty="0" smtClean="0"/>
              <a:t>γ=π/2=90</a:t>
            </a:r>
            <a:r>
              <a:rPr lang="ja-JP" altLang="en-US" dirty="0" smtClean="0"/>
              <a:t>度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赤線</a:t>
            </a:r>
            <a:r>
              <a:rPr lang="ja-JP" altLang="en-US" dirty="0" smtClean="0"/>
              <a:t>：</a:t>
            </a:r>
            <a:r>
              <a:rPr lang="en-US" altLang="ja-JP" dirty="0" smtClean="0"/>
              <a:t>1/4</a:t>
            </a:r>
            <a:r>
              <a:rPr lang="ja-JP" altLang="en-US" dirty="0" smtClean="0"/>
              <a:t>波長板の位相差</a:t>
            </a:r>
            <a:r>
              <a:rPr lang="en-US" altLang="ja-JP" dirty="0" smtClean="0"/>
              <a:t>γ=0.8×π/2=72</a:t>
            </a:r>
            <a:r>
              <a:rPr lang="ja-JP" altLang="en-US" dirty="0" smtClean="0"/>
              <a:t>度</a:t>
            </a:r>
            <a:endParaRPr lang="en-US" altLang="ja-JP" dirty="0" smtClean="0"/>
          </a:p>
          <a:p>
            <a:r>
              <a:rPr kumimoji="1" lang="ja-JP" altLang="en-US" dirty="0" smtClean="0"/>
              <a:t>あ</a:t>
            </a:r>
            <a:r>
              <a:rPr lang="ja-JP" altLang="en-US" dirty="0"/>
              <a:t>る</a:t>
            </a:r>
            <a:r>
              <a:rPr kumimoji="1" lang="ja-JP" altLang="en-US" dirty="0" smtClean="0"/>
              <a:t>媒質の位相差</a:t>
            </a:r>
            <a:r>
              <a:rPr kumimoji="1" lang="en-US" altLang="ja-JP" dirty="0" smtClean="0"/>
              <a:t>δ=π/3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92" r="13331"/>
          <a:stretch/>
        </p:blipFill>
        <p:spPr>
          <a:xfrm>
            <a:off x="165370" y="734573"/>
            <a:ext cx="6342433" cy="5306305"/>
          </a:xfrm>
          <a:prstGeom prst="rect">
            <a:avLst/>
          </a:prstGeom>
        </p:spPr>
      </p:pic>
      <p:sp>
        <p:nvSpPr>
          <p:cNvPr id="56" name="テキスト ボックス 55"/>
          <p:cNvSpPr txBox="1"/>
          <p:nvPr/>
        </p:nvSpPr>
        <p:spPr>
          <a:xfrm>
            <a:off x="2970603" y="5671546"/>
            <a:ext cx="136740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θ</a:t>
            </a:r>
            <a:r>
              <a:rPr lang="ja-JP" altLang="en-US" dirty="0" smtClean="0"/>
              <a:t> </a:t>
            </a:r>
            <a:r>
              <a:rPr lang="en-US" altLang="ja-JP" dirty="0" smtClean="0"/>
              <a:t>(×π/6)</a:t>
            </a:r>
            <a:endParaRPr kumimoji="1" lang="en-US" altLang="ja-JP" dirty="0" smtClean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507802" y="2316105"/>
            <a:ext cx="54884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この結果から何が言えるか？</a:t>
            </a:r>
            <a:endParaRPr kumimoji="1" lang="en-US" altLang="ja-JP" sz="2000" dirty="0" smtClean="0"/>
          </a:p>
          <a:p>
            <a:r>
              <a:rPr lang="ja-JP" altLang="en-US" sz="2000" dirty="0"/>
              <a:t>欲</a:t>
            </a:r>
            <a:r>
              <a:rPr lang="ja-JP" altLang="en-US" sz="2000" dirty="0" smtClean="0"/>
              <a:t>しいのは</a:t>
            </a:r>
            <a:r>
              <a:rPr lang="en-US" altLang="ja-JP" sz="2000" dirty="0" smtClean="0"/>
              <a:t>θ</a:t>
            </a:r>
            <a:r>
              <a:rPr lang="ja-JP" altLang="en-US" sz="2000" dirty="0" smtClean="0"/>
              <a:t>の値。そこから</a:t>
            </a:r>
            <a:r>
              <a:rPr lang="en-US" altLang="ja-JP" sz="2000" dirty="0" smtClean="0"/>
              <a:t>δ=2θ</a:t>
            </a:r>
            <a:r>
              <a:rPr lang="ja-JP" altLang="en-US" sz="2000" dirty="0"/>
              <a:t>で</a:t>
            </a:r>
            <a:r>
              <a:rPr lang="ja-JP" altLang="en-US" sz="2000" dirty="0" smtClean="0"/>
              <a:t>計算できる。</a:t>
            </a:r>
            <a:endParaRPr lang="en-US" altLang="ja-JP" sz="2000" dirty="0" smtClean="0"/>
          </a:p>
          <a:p>
            <a:endParaRPr lang="en-US" altLang="ja-JP" sz="2000" dirty="0" smtClean="0"/>
          </a:p>
          <a:p>
            <a:r>
              <a:rPr lang="ja-JP" altLang="en-US" sz="2000" dirty="0" smtClean="0"/>
              <a:t>・</a:t>
            </a:r>
            <a:r>
              <a:rPr kumimoji="1" lang="ja-JP" altLang="en-US" sz="2000" dirty="0" smtClean="0">
                <a:solidFill>
                  <a:srgbClr val="0070C0"/>
                </a:solidFill>
              </a:rPr>
              <a:t>青線</a:t>
            </a:r>
            <a:r>
              <a:rPr kumimoji="1" lang="ja-JP" altLang="en-US" sz="2000" dirty="0" smtClean="0"/>
              <a:t>は</a:t>
            </a:r>
            <a:r>
              <a:rPr kumimoji="1" lang="en-US" altLang="ja-JP" sz="2000" dirty="0" smtClean="0"/>
              <a:t>θ=π/6</a:t>
            </a:r>
            <a:r>
              <a:rPr kumimoji="1" lang="ja-JP" altLang="en-US" sz="2000" dirty="0" smtClean="0"/>
              <a:t>で最小　→　</a:t>
            </a:r>
            <a:r>
              <a:rPr lang="en-US" altLang="ja-JP" sz="2000" dirty="0" smtClean="0"/>
              <a:t>δ=π/3</a:t>
            </a:r>
            <a:r>
              <a:rPr lang="ja-JP" altLang="en-US" sz="2000" dirty="0" smtClean="0"/>
              <a:t>が求まる</a:t>
            </a:r>
            <a:endParaRPr lang="en-US" altLang="ja-JP" sz="2000" dirty="0" smtClean="0"/>
          </a:p>
          <a:p>
            <a:r>
              <a:rPr lang="ja-JP" altLang="en-US" sz="2000" dirty="0" smtClean="0"/>
              <a:t>・</a:t>
            </a:r>
            <a:r>
              <a:rPr lang="ja-JP" altLang="en-US" sz="2000" dirty="0" smtClean="0">
                <a:solidFill>
                  <a:srgbClr val="FF0000"/>
                </a:solidFill>
              </a:rPr>
              <a:t>赤線</a:t>
            </a:r>
            <a:r>
              <a:rPr lang="ja-JP" altLang="en-US" sz="2000" dirty="0" smtClean="0"/>
              <a:t>も</a:t>
            </a:r>
            <a:r>
              <a:rPr lang="en-US" altLang="ja-JP" sz="2000" dirty="0" smtClean="0"/>
              <a:t>θ</a:t>
            </a:r>
            <a:r>
              <a:rPr lang="ja-JP" altLang="en-US" sz="2000" dirty="0" smtClean="0"/>
              <a:t>≒</a:t>
            </a:r>
            <a:r>
              <a:rPr lang="en-US" altLang="ja-JP" sz="2000" dirty="0" smtClean="0"/>
              <a:t>π/6</a:t>
            </a:r>
            <a:r>
              <a:rPr lang="ja-JP" altLang="en-US" sz="2000" dirty="0" smtClean="0"/>
              <a:t>で最小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→　</a:t>
            </a:r>
            <a:r>
              <a:rPr lang="en-US" altLang="ja-JP" sz="2000" dirty="0" smtClean="0"/>
              <a:t>δ</a:t>
            </a:r>
            <a:r>
              <a:rPr lang="ja-JP" altLang="en-US" sz="2000" dirty="0" smtClean="0"/>
              <a:t>≒</a:t>
            </a:r>
            <a:r>
              <a:rPr lang="en-US" altLang="ja-JP" sz="2000" dirty="0" smtClean="0"/>
              <a:t>π/3</a:t>
            </a:r>
            <a:r>
              <a:rPr lang="ja-JP" altLang="en-US" sz="2000" dirty="0" smtClean="0"/>
              <a:t>と言える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smtClean="0"/>
              <a:t>1/4</a:t>
            </a:r>
            <a:r>
              <a:rPr lang="ja-JP" altLang="en-US" sz="2000" dirty="0"/>
              <a:t>波長板の</a:t>
            </a:r>
            <a:r>
              <a:rPr lang="ja-JP" altLang="en-US" sz="2000" dirty="0" smtClean="0"/>
              <a:t>位相差</a:t>
            </a:r>
            <a:r>
              <a:rPr lang="en-US" altLang="ja-JP" sz="2000" dirty="0" smtClean="0">
                <a:solidFill>
                  <a:srgbClr val="0070C0"/>
                </a:solidFill>
              </a:rPr>
              <a:t>γ=90</a:t>
            </a:r>
            <a:r>
              <a:rPr lang="ja-JP" altLang="en-US" sz="2000" dirty="0" smtClean="0">
                <a:solidFill>
                  <a:srgbClr val="0070C0"/>
                </a:solidFill>
              </a:rPr>
              <a:t>度</a:t>
            </a:r>
            <a:r>
              <a:rPr lang="ja-JP" altLang="en-US" sz="2000" dirty="0" smtClean="0"/>
              <a:t>か</a:t>
            </a:r>
            <a:r>
              <a:rPr lang="en-US" altLang="ja-JP" sz="2000" dirty="0" smtClean="0">
                <a:solidFill>
                  <a:srgbClr val="FF0000"/>
                </a:solidFill>
              </a:rPr>
              <a:t>γ=72</a:t>
            </a:r>
            <a:r>
              <a:rPr lang="ja-JP" altLang="en-US" sz="2000" dirty="0" smtClean="0">
                <a:solidFill>
                  <a:srgbClr val="FF0000"/>
                </a:solidFill>
              </a:rPr>
              <a:t>度</a:t>
            </a:r>
            <a:r>
              <a:rPr lang="ja-JP" altLang="en-US" sz="2000" dirty="0" smtClean="0"/>
              <a:t>は、計算結果にあまり大きな影響を与えない。</a:t>
            </a:r>
            <a:endParaRPr lang="en-US" altLang="ja-JP" sz="2000" dirty="0" smtClean="0"/>
          </a:p>
          <a:p>
            <a:endParaRPr lang="en-US" altLang="ja-JP" sz="2000" dirty="0"/>
          </a:p>
          <a:p>
            <a:r>
              <a:rPr lang="ja-JP" altLang="en-US" sz="2000" dirty="0" smtClean="0"/>
              <a:t>（参考）</a:t>
            </a:r>
            <a:endParaRPr lang="en-US" altLang="ja-JP" sz="2000" dirty="0" smtClean="0"/>
          </a:p>
          <a:p>
            <a:r>
              <a:rPr lang="ja-JP" altLang="en-US" sz="2000" dirty="0" smtClean="0"/>
              <a:t>市販品の</a:t>
            </a:r>
            <a:r>
              <a:rPr lang="en-US" altLang="ja-JP" sz="2000" dirty="0" smtClean="0"/>
              <a:t>1/4</a:t>
            </a:r>
            <a:r>
              <a:rPr lang="ja-JP" altLang="en-US" sz="2000" dirty="0" smtClean="0"/>
              <a:t>波長板（シグマ光機</a:t>
            </a:r>
            <a:r>
              <a:rPr lang="en-US" altLang="ja-JP" sz="2000" dirty="0" smtClean="0"/>
              <a:t>WPQW-IR-4M</a:t>
            </a:r>
            <a:r>
              <a:rPr lang="ja-JP" altLang="en-US" sz="2000" dirty="0" smtClean="0"/>
              <a:t>）</a:t>
            </a:r>
            <a:endParaRPr lang="en-US" altLang="ja-JP" sz="2000" dirty="0" smtClean="0"/>
          </a:p>
          <a:p>
            <a:r>
              <a:rPr lang="ja-JP" altLang="en-US" sz="2000" dirty="0" smtClean="0"/>
              <a:t>波長</a:t>
            </a:r>
            <a:r>
              <a:rPr lang="en-US" altLang="ja-JP" sz="2000" dirty="0" smtClean="0"/>
              <a:t>1000nm</a:t>
            </a:r>
            <a:r>
              <a:rPr lang="ja-JP" altLang="en-US" sz="2000" dirty="0" smtClean="0"/>
              <a:t>～</a:t>
            </a:r>
            <a:r>
              <a:rPr lang="en-US" altLang="ja-JP" sz="2000" dirty="0" smtClean="0"/>
              <a:t>1600nm</a:t>
            </a:r>
            <a:r>
              <a:rPr lang="ja-JP" altLang="en-US" sz="2000" dirty="0" smtClean="0"/>
              <a:t>で</a:t>
            </a:r>
            <a:r>
              <a:rPr lang="en-US" altLang="ja-JP" sz="2000" dirty="0" smtClean="0"/>
              <a:t>89</a:t>
            </a:r>
            <a:r>
              <a:rPr lang="ja-JP" altLang="en-US" sz="2000" dirty="0" smtClean="0"/>
              <a:t>度～</a:t>
            </a:r>
            <a:r>
              <a:rPr lang="en-US" altLang="ja-JP" sz="2000" dirty="0" smtClean="0"/>
              <a:t>92</a:t>
            </a:r>
            <a:r>
              <a:rPr lang="ja-JP" altLang="en-US" sz="2000" dirty="0" smtClean="0"/>
              <a:t>度の範囲</a:t>
            </a:r>
            <a:endParaRPr lang="en-US" altLang="ja-JP" sz="2000" dirty="0" smtClean="0"/>
          </a:p>
        </p:txBody>
      </p:sp>
    </p:spTree>
    <p:extLst>
      <p:ext uri="{BB962C8B-B14F-4D97-AF65-F5344CB8AC3E}">
        <p14:creationId xmlns:p14="http://schemas.microsoft.com/office/powerpoint/2010/main" val="148684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練習問題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x</a:t>
            </a:r>
            <a:r>
              <a:rPr kumimoji="1" lang="ja-JP" altLang="en-US" dirty="0" smtClean="0"/>
              <a:t>偏光を</a:t>
            </a:r>
            <a:r>
              <a:rPr lang="ja-JP" altLang="en-US" dirty="0" smtClean="0"/>
              <a:t>リターデーション</a:t>
            </a:r>
            <a:r>
              <a:rPr lang="en-US" altLang="ja-JP" dirty="0" smtClean="0"/>
              <a:t>Γ</a:t>
            </a:r>
            <a:r>
              <a:rPr lang="ja-JP" altLang="en-US" dirty="0" smtClean="0"/>
              <a:t>のサンプル（進相軸は</a:t>
            </a:r>
            <a:r>
              <a:rPr lang="en-US" altLang="ja-JP" dirty="0" smtClean="0"/>
              <a:t>+45°</a:t>
            </a:r>
            <a:r>
              <a:rPr lang="ja-JP" altLang="en-US" dirty="0" smtClean="0"/>
              <a:t>方向）を透過させると、一般には楕円偏光になる。これを示せ。</a:t>
            </a:r>
            <a:r>
              <a:rPr lang="en-US" altLang="ja-JP" dirty="0" smtClean="0"/>
              <a:t>δ=2πΓ/λ</a:t>
            </a:r>
            <a:r>
              <a:rPr lang="ja-JP" altLang="en-US" dirty="0" smtClean="0"/>
              <a:t>とせよ。</a:t>
            </a:r>
            <a:r>
              <a:rPr lang="en-US" altLang="ja-JP" dirty="0" smtClean="0"/>
              <a:t>λ</a:t>
            </a:r>
            <a:r>
              <a:rPr lang="ja-JP" altLang="en-US" dirty="0" smtClean="0"/>
              <a:t>は使用する光の波長である。</a:t>
            </a:r>
            <a:endParaRPr lang="en-US" altLang="ja-JP" dirty="0" smtClean="0"/>
          </a:p>
          <a:p>
            <a:r>
              <a:rPr kumimoji="1" lang="ja-JP" altLang="en-US" dirty="0" smtClean="0"/>
              <a:t>更にその楕円偏光を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軸が進相軸の</a:t>
            </a:r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波長板に透過させると直線偏光になる。これを示せ</a:t>
            </a:r>
            <a:r>
              <a:rPr lang="ja-JP" altLang="en-US" dirty="0"/>
              <a:t>。</a:t>
            </a:r>
            <a:endParaRPr kumimoji="1" lang="en-US" altLang="ja-JP" dirty="0" smtClean="0"/>
          </a:p>
          <a:p>
            <a:r>
              <a:rPr lang="ja-JP" altLang="en-US" dirty="0" smtClean="0"/>
              <a:t>その直線偏光の電場の振動方向と</a:t>
            </a:r>
            <a:r>
              <a:rPr lang="en-US" altLang="ja-JP" dirty="0" smtClean="0"/>
              <a:t>Γ</a:t>
            </a:r>
            <a:r>
              <a:rPr lang="ja-JP" altLang="en-US" dirty="0" smtClean="0"/>
              <a:t>の関係を求めよ。</a:t>
            </a:r>
            <a:endParaRPr lang="en-US" altLang="ja-JP" dirty="0" smtClean="0"/>
          </a:p>
          <a:p>
            <a:r>
              <a:rPr kumimoji="1" lang="ja-JP" altLang="en-US" dirty="0" smtClean="0"/>
              <a:t>その直線偏光を透過軸が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軸より</a:t>
            </a:r>
            <a:r>
              <a:rPr lang="en-US" altLang="ja-JP" dirty="0" smtClean="0"/>
              <a:t>θ</a:t>
            </a:r>
            <a:r>
              <a:rPr lang="ja-JP" altLang="en-US" dirty="0" smtClean="0"/>
              <a:t>傾いた直線偏光子（検光子）を透過させた後の強度</a:t>
            </a:r>
            <a:r>
              <a:rPr lang="en-US" altLang="ja-JP" dirty="0" smtClean="0"/>
              <a:t>I</a:t>
            </a:r>
            <a:r>
              <a:rPr lang="ja-JP" altLang="en-US" dirty="0" smtClean="0"/>
              <a:t>（相対値）を</a:t>
            </a:r>
            <a:r>
              <a:rPr lang="en-US" altLang="ja-JP" dirty="0" smtClean="0"/>
              <a:t>θ</a:t>
            </a:r>
            <a:r>
              <a:rPr lang="ja-JP" altLang="en-US" dirty="0" smtClean="0"/>
              <a:t>の関数として計算せよ。</a:t>
            </a:r>
            <a:endParaRPr lang="en-US" altLang="ja-JP" dirty="0" smtClean="0"/>
          </a:p>
          <a:p>
            <a:r>
              <a:rPr lang="ja-JP" altLang="en-US" dirty="0" smtClean="0"/>
              <a:t>全光学系のジョーンズベクトル・ジョーンズ行列による表現を書け。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2017/1/11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H28</a:t>
            </a:r>
            <a:r>
              <a:rPr kumimoji="1" lang="ja-JP" altLang="en-US" sz="1400" smtClean="0">
                <a:solidFill>
                  <a:schemeClr val="tx1"/>
                </a:solidFill>
              </a:rPr>
              <a:t>年度光応用工学計算機実習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z="1400" smtClean="0">
                <a:solidFill>
                  <a:schemeClr val="tx1"/>
                </a:solidFill>
              </a:rPr>
              <a:t>2</a:t>
            </a:fld>
            <a:endParaRPr kumimoji="1" lang="ja-JP" alt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96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演習問題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練習問題の複屈折測定法はセナルモン法と呼ばれる。セナルモン法において、</a:t>
            </a:r>
            <a:r>
              <a:rPr lang="en-US" altLang="ja-JP" dirty="0" smtClean="0"/>
              <a:t>1/4</a:t>
            </a:r>
            <a:r>
              <a:rPr lang="ja-JP" altLang="en-US" dirty="0" smtClean="0"/>
              <a:t>波長板のリターデーションが正確に</a:t>
            </a:r>
            <a:r>
              <a:rPr lang="en-US" altLang="ja-JP" dirty="0" smtClean="0"/>
              <a:t>π/2</a:t>
            </a:r>
            <a:r>
              <a:rPr lang="ja-JP" altLang="en-US" dirty="0" smtClean="0"/>
              <a:t>の複屈折位相差（</a:t>
            </a:r>
            <a:r>
              <a:rPr lang="en-US" altLang="ja-JP" dirty="0" smtClean="0"/>
              <a:t>γ</a:t>
            </a:r>
            <a:r>
              <a:rPr lang="ja-JP" altLang="en-US" dirty="0" smtClean="0"/>
              <a:t>）を与えない場合（</a:t>
            </a:r>
            <a:r>
              <a:rPr lang="en-US" altLang="ja-JP" dirty="0" smtClean="0"/>
              <a:t>γ</a:t>
            </a:r>
            <a:r>
              <a:rPr lang="ja-JP" altLang="en-US" dirty="0" smtClean="0"/>
              <a:t>≠</a:t>
            </a:r>
            <a:r>
              <a:rPr lang="en-US" altLang="ja-JP" dirty="0" smtClean="0"/>
              <a:t>π/</a:t>
            </a:r>
            <a:r>
              <a:rPr lang="en-US" altLang="ja-JP" dirty="0"/>
              <a:t>2</a:t>
            </a:r>
            <a:r>
              <a:rPr lang="ja-JP" altLang="en-US" dirty="0" smtClean="0"/>
              <a:t>）を考える。この場合の全光学系（検光子まで含めて）のジョーンズベクトル・ジョーンズ行列による表現を書け。</a:t>
            </a:r>
            <a:endParaRPr lang="en-US" altLang="ja-JP" dirty="0" smtClean="0"/>
          </a:p>
          <a:p>
            <a:r>
              <a:rPr lang="ja-JP" altLang="en-US" dirty="0"/>
              <a:t>光</a:t>
            </a:r>
            <a:r>
              <a:rPr lang="ja-JP" altLang="en-US" dirty="0" smtClean="0"/>
              <a:t>強度</a:t>
            </a:r>
            <a:r>
              <a:rPr lang="en-US" altLang="ja-JP" dirty="0" smtClean="0"/>
              <a:t>I</a:t>
            </a:r>
            <a:r>
              <a:rPr lang="ja-JP" altLang="en-US" dirty="0" smtClean="0"/>
              <a:t>（相対値）を検光子の角度</a:t>
            </a:r>
            <a:r>
              <a:rPr lang="en-US" altLang="ja-JP" dirty="0" smtClean="0"/>
              <a:t>θ</a:t>
            </a:r>
            <a:r>
              <a:rPr lang="ja-JP" altLang="en-US" dirty="0" smtClean="0"/>
              <a:t>の関数として計算せよ。</a:t>
            </a:r>
            <a:endParaRPr lang="en-US" altLang="ja-JP" dirty="0" smtClean="0"/>
          </a:p>
          <a:p>
            <a:r>
              <a:rPr lang="ja-JP" altLang="en-US" dirty="0" smtClean="0"/>
              <a:t>いろいろな</a:t>
            </a:r>
            <a:r>
              <a:rPr lang="en-US" altLang="ja-JP" dirty="0"/>
              <a:t>γ(</a:t>
            </a:r>
            <a:r>
              <a:rPr lang="ja-JP" altLang="en-US" dirty="0" smtClean="0"/>
              <a:t>≒</a:t>
            </a:r>
            <a:r>
              <a:rPr lang="en-US" altLang="ja-JP" dirty="0" smtClean="0"/>
              <a:t>90°)</a:t>
            </a:r>
            <a:r>
              <a:rPr lang="ja-JP" altLang="en-US" dirty="0" smtClean="0"/>
              <a:t>について、</a:t>
            </a:r>
            <a:r>
              <a:rPr lang="en-US" altLang="ja-JP" dirty="0" smtClean="0"/>
              <a:t>I(θ)</a:t>
            </a:r>
            <a:r>
              <a:rPr lang="ja-JP" altLang="en-US" dirty="0" smtClean="0"/>
              <a:t>をプロットしてみよ。</a:t>
            </a:r>
            <a:r>
              <a:rPr lang="en-US" altLang="ja-JP" dirty="0" smtClean="0"/>
              <a:t>δ</a:t>
            </a:r>
            <a:r>
              <a:rPr lang="ja-JP" altLang="en-US" dirty="0" smtClean="0"/>
              <a:t>の値は、</a:t>
            </a:r>
            <a:r>
              <a:rPr lang="en-US" altLang="ja-JP" dirty="0" smtClean="0"/>
              <a:t>π/6, π/4, π/3, </a:t>
            </a:r>
            <a:r>
              <a:rPr lang="ja-JP" altLang="en-US" dirty="0" smtClean="0"/>
              <a:t>・・・など</a:t>
            </a:r>
            <a:r>
              <a:rPr lang="ja-JP" altLang="en-US" dirty="0"/>
              <a:t>と</a:t>
            </a:r>
            <a:r>
              <a:rPr lang="ja-JP" altLang="en-US" dirty="0" smtClean="0"/>
              <a:t>してみよ。理想的</a:t>
            </a:r>
            <a:r>
              <a:rPr lang="ja-JP" altLang="en-US" smtClean="0"/>
              <a:t>なセナルモン法と比較を行うと良い。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2017/1/11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smtClean="0">
                <a:solidFill>
                  <a:schemeClr val="tx1"/>
                </a:solidFill>
              </a:rPr>
              <a:t>H28</a:t>
            </a:r>
            <a:r>
              <a:rPr kumimoji="1" lang="ja-JP" altLang="en-US" sz="1400" smtClean="0">
                <a:solidFill>
                  <a:schemeClr val="tx1"/>
                </a:solidFill>
              </a:rPr>
              <a:t>年度光応用工学計算機実習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z="1400" smtClean="0">
                <a:solidFill>
                  <a:schemeClr val="tx1"/>
                </a:solidFill>
              </a:rPr>
              <a:t>3</a:t>
            </a:fld>
            <a:endParaRPr kumimoji="1" lang="ja-JP" alt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3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レポート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締切　</a:t>
            </a:r>
            <a:r>
              <a:rPr lang="en-US" altLang="ja-JP" dirty="0" smtClean="0"/>
              <a:t>2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10</a:t>
            </a:r>
            <a:r>
              <a:rPr lang="ja-JP" altLang="en-US" dirty="0" smtClean="0"/>
              <a:t>日</a:t>
            </a:r>
            <a:r>
              <a:rPr lang="en-US" altLang="ja-JP" dirty="0" smtClean="0"/>
              <a:t>(</a:t>
            </a:r>
            <a:r>
              <a:rPr lang="ja-JP" altLang="en-US" dirty="0" smtClean="0"/>
              <a:t>金</a:t>
            </a:r>
            <a:r>
              <a:rPr lang="en-US" altLang="ja-JP" dirty="0" smtClean="0"/>
              <a:t>)</a:t>
            </a:r>
          </a:p>
          <a:p>
            <a:r>
              <a:rPr kumimoji="1" lang="ja-JP" altLang="en-US" dirty="0" smtClean="0"/>
              <a:t>提出先　岸川（光棟</a:t>
            </a:r>
            <a:r>
              <a:rPr kumimoji="1" lang="en-US" altLang="ja-JP" dirty="0" smtClean="0"/>
              <a:t>410</a:t>
            </a:r>
            <a:r>
              <a:rPr kumimoji="1" lang="ja-JP" altLang="en-US" dirty="0" smtClean="0"/>
              <a:t>室）　</a:t>
            </a:r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不在の場合はドア横</a:t>
            </a:r>
            <a:r>
              <a:rPr kumimoji="1" lang="en-US" altLang="ja-JP" dirty="0" smtClean="0"/>
              <a:t>BOX</a:t>
            </a:r>
            <a:r>
              <a:rPr kumimoji="1" lang="ja-JP" altLang="en-US" dirty="0" smtClean="0"/>
              <a:t>へ</a:t>
            </a:r>
            <a:endParaRPr kumimoji="1" lang="en-US" altLang="ja-JP" dirty="0" smtClean="0"/>
          </a:p>
          <a:p>
            <a:r>
              <a:rPr lang="ja-JP" altLang="en-US" dirty="0" smtClean="0"/>
              <a:t>記述内容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目的（演習問題そのもの）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セナルモン法の原理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演習問題の回答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考察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参考</a:t>
            </a:r>
            <a:r>
              <a:rPr lang="ja-JP" altLang="en-US" dirty="0"/>
              <a:t>文献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1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セナルモン法とは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45626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複屈折を示す</a:t>
            </a:r>
            <a:r>
              <a:rPr kumimoji="1" lang="ja-JP" altLang="en-US" dirty="0" smtClean="0"/>
              <a:t>媒質の、ある波長での進相軸と遅相軸の位相差を知る方法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2183941" y="4165600"/>
            <a:ext cx="687341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1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218375"/>
            <a:ext cx="1821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226199" y="1943312"/>
            <a:ext cx="2526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①光学軸を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軸にすれば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受光器に到達しない</a:t>
            </a:r>
            <a:endParaRPr kumimoji="1" lang="en-US" altLang="ja-JP" dirty="0" smtClean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259625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9057360" y="2864706"/>
            <a:ext cx="0" cy="2314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9896981" y="4053941"/>
            <a:ext cx="217800" cy="2310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9898327" y="4044414"/>
            <a:ext cx="219075" cy="2405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4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セナルモン法とは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45626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複屈折を示す</a:t>
            </a:r>
            <a:r>
              <a:rPr kumimoji="1" lang="ja-JP" altLang="en-US" dirty="0" smtClean="0"/>
              <a:t>媒質の、ある波長での進相軸と遅相軸の位相差を知る方法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218375"/>
            <a:ext cx="1821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481493" y="2218375"/>
            <a:ext cx="1500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259625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9057360" y="2864706"/>
            <a:ext cx="0" cy="2314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9896981" y="4053941"/>
            <a:ext cx="217800" cy="2310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9898327" y="4044414"/>
            <a:ext cx="219075" cy="2405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円/楕円 25"/>
          <p:cNvSpPr/>
          <p:nvPr/>
        </p:nvSpPr>
        <p:spPr>
          <a:xfrm>
            <a:off x="6055747" y="3266570"/>
            <a:ext cx="973123" cy="179806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5902643" y="3266570"/>
            <a:ext cx="973123" cy="179806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612004" y="2607442"/>
            <a:ext cx="1808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γ</a:t>
            </a:r>
            <a:r>
              <a:rPr lang="en-US" altLang="ja-JP" dirty="0"/>
              <a:t>=</a:t>
            </a:r>
            <a:r>
              <a:rPr lang="en-US" altLang="ja-JP" dirty="0" smtClean="0"/>
              <a:t>π/2</a:t>
            </a:r>
            <a:r>
              <a:rPr lang="ja-JP" altLang="en-US" dirty="0" smtClean="0"/>
              <a:t>）</a:t>
            </a:r>
            <a:endParaRPr kumimoji="1" lang="en-US" altLang="ja-JP" dirty="0" smtClean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445540" y="5264921"/>
            <a:ext cx="5330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②</a:t>
            </a:r>
            <a:r>
              <a:rPr lang="en-US" altLang="ja-JP" dirty="0" smtClean="0"/>
              <a:t>1/4</a:t>
            </a:r>
            <a:r>
              <a:rPr lang="ja-JP" altLang="en-US" dirty="0" smtClean="0"/>
              <a:t>波長板を追加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進相軸を直線偏光の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軸にあわせれ</a:t>
            </a:r>
            <a:r>
              <a:rPr lang="ja-JP" altLang="en-US" dirty="0"/>
              <a:t>ば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r>
              <a:rPr lang="ja-JP" altLang="en-US" dirty="0" smtClean="0"/>
              <a:t>　遅相軸側の偏光成分がないため遅れを受けず、</a:t>
            </a:r>
            <a:endParaRPr lang="en-US" altLang="ja-JP" dirty="0" smtClean="0"/>
          </a:p>
          <a:p>
            <a:r>
              <a:rPr lang="ja-JP" altLang="en-US" dirty="0" smtClean="0"/>
              <a:t>　光は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偏光のままとなり受光器に到達しない。</a:t>
            </a:r>
            <a:endParaRPr kumimoji="1" lang="en-US" altLang="ja-JP" dirty="0" smtClean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2183941" y="4165600"/>
            <a:ext cx="425577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1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H="1" flipV="1">
            <a:off x="5767936" y="3597021"/>
            <a:ext cx="1314590" cy="11434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7028870" y="4165600"/>
            <a:ext cx="20284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7499811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/>
          <p:nvPr/>
        </p:nvCxnSpPr>
        <p:spPr>
          <a:xfrm flipH="1" flipV="1">
            <a:off x="7552887" y="3870521"/>
            <a:ext cx="756076" cy="6249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718319" y="4774891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進相軸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80299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セナルモン法とは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45626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複屈折を示す</a:t>
            </a:r>
            <a:r>
              <a:rPr kumimoji="1" lang="ja-JP" altLang="en-US" dirty="0" smtClean="0"/>
              <a:t>媒質の、ある波長での進相軸と遅相軸の位相差を知る方法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218375"/>
            <a:ext cx="1821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481493" y="2218375"/>
            <a:ext cx="1500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259625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9057360" y="2864706"/>
            <a:ext cx="0" cy="2314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9896981" y="4053941"/>
            <a:ext cx="217800" cy="2310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9898327" y="4044414"/>
            <a:ext cx="219075" cy="2405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262035" y="5037818"/>
            <a:ext cx="3809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③ある媒質を追加</a:t>
            </a:r>
            <a:endParaRPr lang="en-US" altLang="ja-JP" dirty="0" smtClean="0"/>
          </a:p>
          <a:p>
            <a:r>
              <a:rPr lang="ja-JP" altLang="en-US" dirty="0" smtClean="0"/>
              <a:t>　これも進相軸を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軸にすれば、</a:t>
            </a:r>
            <a:endParaRPr lang="en-US" altLang="ja-JP" dirty="0" smtClean="0"/>
          </a:p>
          <a:p>
            <a:r>
              <a:rPr lang="ja-JP" altLang="en-US" dirty="0" smtClean="0"/>
              <a:t>　同様に光は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偏光のままなので</a:t>
            </a:r>
            <a:endParaRPr lang="en-US" altLang="ja-JP" dirty="0" smtClean="0"/>
          </a:p>
          <a:p>
            <a:r>
              <a:rPr lang="ja-JP" altLang="en-US" dirty="0" smtClean="0"/>
              <a:t>　受光器に到達しない。</a:t>
            </a:r>
            <a:endParaRPr kumimoji="1" lang="en-US" altLang="ja-JP" dirty="0" smtClean="0"/>
          </a:p>
        </p:txBody>
      </p:sp>
      <p:cxnSp>
        <p:nvCxnSpPr>
          <p:cNvPr id="35" name="直線コネクタ 34"/>
          <p:cNvCxnSpPr/>
          <p:nvPr/>
        </p:nvCxnSpPr>
        <p:spPr>
          <a:xfrm>
            <a:off x="4429826" y="4165600"/>
            <a:ext cx="462753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7499811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/>
          <p:nvPr/>
        </p:nvCxnSpPr>
        <p:spPr>
          <a:xfrm flipH="1" flipV="1">
            <a:off x="7552887" y="3870521"/>
            <a:ext cx="756076" cy="6249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直方体 40"/>
          <p:cNvSpPr/>
          <p:nvPr/>
        </p:nvSpPr>
        <p:spPr>
          <a:xfrm flipH="1">
            <a:off x="3509850" y="3300102"/>
            <a:ext cx="919976" cy="1700103"/>
          </a:xfrm>
          <a:prstGeom prst="cube">
            <a:avLst>
              <a:gd name="adj" fmla="val 6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339020" y="2607443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ある媒質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δ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3423351" y="3779940"/>
            <a:ext cx="758757" cy="740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183941" y="4165600"/>
            <a:ext cx="160984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2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4119532" y="4398237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進相軸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33164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セナルモン法とは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45626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複屈折を示す</a:t>
            </a:r>
            <a:r>
              <a:rPr kumimoji="1" lang="ja-JP" altLang="en-US" dirty="0" smtClean="0"/>
              <a:t>媒質の、ある波長での進相軸と遅相軸の位相差を知る方法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218375"/>
            <a:ext cx="1821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481493" y="2218375"/>
            <a:ext cx="1500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 smtClean="0"/>
              <a:t>光学軸は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1176930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9057360" y="2864706"/>
            <a:ext cx="0" cy="2314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262036" y="5037818"/>
            <a:ext cx="5406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④そこから媒質の角度を</a:t>
            </a:r>
            <a:r>
              <a:rPr lang="en-US" altLang="ja-JP" dirty="0" smtClean="0"/>
              <a:t>45</a:t>
            </a:r>
            <a:r>
              <a:rPr lang="ja-JP" altLang="en-US" dirty="0" smtClean="0"/>
              <a:t>度回転し、</a:t>
            </a:r>
            <a:endParaRPr lang="en-US" altLang="ja-JP" dirty="0" smtClean="0"/>
          </a:p>
          <a:p>
            <a:r>
              <a:rPr lang="ja-JP" altLang="en-US" dirty="0" smtClean="0"/>
              <a:t>　進相軸を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軸から</a:t>
            </a:r>
            <a:r>
              <a:rPr lang="en-US" altLang="ja-JP" dirty="0" smtClean="0"/>
              <a:t>45</a:t>
            </a:r>
            <a:r>
              <a:rPr lang="ja-JP" altLang="en-US" dirty="0" smtClean="0"/>
              <a:t>度とする。</a:t>
            </a:r>
            <a:endParaRPr lang="en-US" altLang="ja-JP" dirty="0" smtClean="0"/>
          </a:p>
          <a:p>
            <a:r>
              <a:rPr lang="ja-JP" altLang="en-US" dirty="0" smtClean="0"/>
              <a:t>　光は一般的に楕円偏光となり、</a:t>
            </a:r>
            <a:r>
              <a:rPr kumimoji="1" lang="ja-JP" altLang="en-US" dirty="0" smtClean="0"/>
              <a:t>後段の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直線偏光子を通過し受光器に到達する。</a:t>
            </a:r>
            <a:endParaRPr kumimoji="1" lang="en-US" altLang="ja-JP" dirty="0" smtClean="0"/>
          </a:p>
        </p:txBody>
      </p:sp>
      <p:cxnSp>
        <p:nvCxnSpPr>
          <p:cNvPr id="35" name="直線コネクタ 34"/>
          <p:cNvCxnSpPr/>
          <p:nvPr/>
        </p:nvCxnSpPr>
        <p:spPr>
          <a:xfrm>
            <a:off x="4429826" y="4165600"/>
            <a:ext cx="462753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直方体 40"/>
          <p:cNvSpPr/>
          <p:nvPr/>
        </p:nvSpPr>
        <p:spPr>
          <a:xfrm flipH="1">
            <a:off x="3509850" y="3300102"/>
            <a:ext cx="919976" cy="1700103"/>
          </a:xfrm>
          <a:prstGeom prst="cube">
            <a:avLst>
              <a:gd name="adj" fmla="val 6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339020" y="2607443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ある媒質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δ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2183941" y="4165600"/>
            <a:ext cx="160984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2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V="1">
            <a:off x="9911987" y="3910887"/>
            <a:ext cx="0" cy="480549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円弧 43"/>
          <p:cNvSpPr/>
          <p:nvPr/>
        </p:nvSpPr>
        <p:spPr>
          <a:xfrm rot="18695491">
            <a:off x="7622594" y="3583201"/>
            <a:ext cx="460899" cy="1159565"/>
          </a:xfrm>
          <a:prstGeom prst="arc">
            <a:avLst>
              <a:gd name="adj1" fmla="val 3427126"/>
              <a:gd name="adj2" fmla="val 2296666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530779" y="4644954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楕円</a:t>
            </a:r>
            <a:r>
              <a:rPr kumimoji="1" lang="ja-JP" altLang="en-US" dirty="0" smtClean="0"/>
              <a:t>偏光</a:t>
            </a:r>
            <a:endParaRPr kumimoji="1" lang="en-US" altLang="ja-JP" dirty="0" smtClean="0"/>
          </a:p>
        </p:txBody>
      </p:sp>
      <p:cxnSp>
        <p:nvCxnSpPr>
          <p:cNvPr id="46" name="直線コネクタ 45"/>
          <p:cNvCxnSpPr/>
          <p:nvPr/>
        </p:nvCxnSpPr>
        <p:spPr>
          <a:xfrm flipV="1">
            <a:off x="3391642" y="3665405"/>
            <a:ext cx="917269" cy="795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4117477" y="3118715"/>
            <a:ext cx="952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進</a:t>
            </a:r>
            <a:r>
              <a:rPr lang="ja-JP" altLang="en-US" dirty="0"/>
              <a:t>相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45</a:t>
            </a:r>
            <a:r>
              <a:rPr lang="ja-JP" altLang="en-US" dirty="0" smtClean="0"/>
              <a:t>度）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017766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13456"/>
            <a:ext cx="10515600" cy="70866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セナルモン法とは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895" y="989901"/>
            <a:ext cx="11610362" cy="45626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複屈折を示す</a:t>
            </a:r>
            <a:r>
              <a:rPr kumimoji="1" lang="ja-JP" altLang="en-US" dirty="0" smtClean="0"/>
              <a:t>媒質の、ある波長での進相軸と遅相軸の位相差を知る方法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2017/1/11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H28</a:t>
            </a:r>
            <a:r>
              <a:rPr kumimoji="1" lang="ja-JP" altLang="en-US" smtClean="0"/>
              <a:t>年度光応用工学計算機実習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4203-B697-4FE5-A07A-FD89F544173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7" name="直方体 6"/>
          <p:cNvSpPr/>
          <p:nvPr/>
        </p:nvSpPr>
        <p:spPr>
          <a:xfrm flipH="1">
            <a:off x="1329314" y="2988279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直方体 10"/>
          <p:cNvSpPr/>
          <p:nvPr/>
        </p:nvSpPr>
        <p:spPr>
          <a:xfrm flipH="1">
            <a:off x="3509850" y="3300102"/>
            <a:ext cx="919976" cy="1700103"/>
          </a:xfrm>
          <a:prstGeom prst="cube">
            <a:avLst>
              <a:gd name="adj" fmla="val 6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/>
          <p:nvPr/>
        </p:nvSpPr>
        <p:spPr>
          <a:xfrm flipH="1">
            <a:off x="8757988" y="3001107"/>
            <a:ext cx="854627" cy="2323751"/>
          </a:xfrm>
          <a:prstGeom prst="cube">
            <a:avLst>
              <a:gd name="adj" fmla="val 7256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6055747" y="3266570"/>
            <a:ext cx="973123" cy="179806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902643" y="3266570"/>
            <a:ext cx="973123" cy="179806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80363" y="4165600"/>
            <a:ext cx="629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3339020" y="2607443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ある媒質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δ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22" name="右矢印 21"/>
          <p:cNvSpPr/>
          <p:nvPr/>
        </p:nvSpPr>
        <p:spPr>
          <a:xfrm>
            <a:off x="301031" y="3939763"/>
            <a:ext cx="612395" cy="45167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4093" y="3480738"/>
            <a:ext cx="74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光源</a:t>
            </a:r>
            <a:endParaRPr kumimoji="1" lang="ja-JP" altLang="en-US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2183941" y="4165600"/>
            <a:ext cx="152445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 flipV="1">
            <a:off x="2521122" y="3804821"/>
            <a:ext cx="706001" cy="69066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303102" y="4533098"/>
            <a:ext cx="1367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偏光）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80363" y="2618947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935766" y="1878074"/>
            <a:ext cx="392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直線偏光子</a:t>
            </a:r>
            <a:endParaRPr kumimoji="1" lang="en-US" altLang="ja-JP" dirty="0" smtClean="0"/>
          </a:p>
          <a:p>
            <a:r>
              <a:rPr lang="ja-JP" altLang="en-US" dirty="0"/>
              <a:t>⑥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軸から</a:t>
            </a:r>
            <a:r>
              <a:rPr kumimoji="1" lang="en-US" altLang="ja-JP" dirty="0" smtClean="0"/>
              <a:t>θ</a:t>
            </a:r>
            <a:r>
              <a:rPr kumimoji="1" lang="ja-JP" altLang="en-US" dirty="0" smtClean="0"/>
              <a:t>回転させれば光は通らない。</a:t>
            </a:r>
            <a:endParaRPr kumimoji="1" lang="en-US" altLang="ja-JP" dirty="0" smtClean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4429468" y="4165600"/>
            <a:ext cx="199216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5612004" y="2607442"/>
            <a:ext cx="1808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</a:t>
            </a:r>
            <a:endParaRPr kumimoji="1" lang="en-US" altLang="ja-JP" dirty="0" smtClean="0"/>
          </a:p>
          <a:p>
            <a:r>
              <a:rPr lang="ja-JP" altLang="en-US" dirty="0" smtClean="0"/>
              <a:t>（位相差</a:t>
            </a:r>
            <a:r>
              <a:rPr lang="en-US" altLang="ja-JP" dirty="0" smtClean="0"/>
              <a:t>γ</a:t>
            </a:r>
            <a:r>
              <a:rPr lang="en-US" altLang="ja-JP" dirty="0"/>
              <a:t>=</a:t>
            </a:r>
            <a:r>
              <a:rPr lang="en-US" altLang="ja-JP" dirty="0" smtClean="0"/>
              <a:t>π/2</a:t>
            </a:r>
            <a:r>
              <a:rPr lang="ja-JP" altLang="en-US" dirty="0" smtClean="0"/>
              <a:t>）</a:t>
            </a:r>
            <a:endParaRPr kumimoji="1" lang="en-US" altLang="ja-JP" dirty="0" smtClean="0"/>
          </a:p>
        </p:txBody>
      </p:sp>
      <p:cxnSp>
        <p:nvCxnSpPr>
          <p:cNvPr id="36" name="直線コネクタ 35"/>
          <p:cNvCxnSpPr/>
          <p:nvPr/>
        </p:nvCxnSpPr>
        <p:spPr>
          <a:xfrm>
            <a:off x="7028870" y="4165600"/>
            <a:ext cx="202997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10510807" y="3541555"/>
            <a:ext cx="99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受光器</a:t>
            </a:r>
            <a:endParaRPr kumimoji="1" lang="ja-JP" altLang="en-US" dirty="0"/>
          </a:p>
        </p:txBody>
      </p:sp>
      <p:sp>
        <p:nvSpPr>
          <p:cNvPr id="38" name="円柱 37"/>
          <p:cNvSpPr/>
          <p:nvPr/>
        </p:nvSpPr>
        <p:spPr>
          <a:xfrm rot="16200000">
            <a:off x="10769934" y="3785888"/>
            <a:ext cx="471792" cy="739303"/>
          </a:xfrm>
          <a:prstGeom prst="can">
            <a:avLst>
              <a:gd name="adj" fmla="val 78351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/>
          <p:nvPr/>
        </p:nvCxnSpPr>
        <p:spPr>
          <a:xfrm>
            <a:off x="9630500" y="4165600"/>
            <a:ext cx="259625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円弧 40"/>
          <p:cNvSpPr/>
          <p:nvPr/>
        </p:nvSpPr>
        <p:spPr>
          <a:xfrm rot="18695491">
            <a:off x="5014773" y="3583201"/>
            <a:ext cx="460899" cy="1159565"/>
          </a:xfrm>
          <a:prstGeom prst="arc">
            <a:avLst>
              <a:gd name="adj1" fmla="val 3427126"/>
              <a:gd name="adj2" fmla="val 2296666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643761" y="4765294"/>
            <a:ext cx="136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楕円</a:t>
            </a:r>
            <a:r>
              <a:rPr kumimoji="1" lang="ja-JP" altLang="en-US" dirty="0" smtClean="0"/>
              <a:t>偏光</a:t>
            </a:r>
            <a:endParaRPr kumimoji="1" lang="en-US" altLang="ja-JP" dirty="0" smtClean="0"/>
          </a:p>
        </p:txBody>
      </p:sp>
      <p:cxnSp>
        <p:nvCxnSpPr>
          <p:cNvPr id="46" name="直線コネクタ 45"/>
          <p:cNvCxnSpPr/>
          <p:nvPr/>
        </p:nvCxnSpPr>
        <p:spPr>
          <a:xfrm flipV="1">
            <a:off x="6421637" y="3270655"/>
            <a:ext cx="0" cy="8949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 flipV="1">
            <a:off x="5767936" y="3597021"/>
            <a:ext cx="1314590" cy="11434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円弧 52"/>
          <p:cNvSpPr/>
          <p:nvPr/>
        </p:nvSpPr>
        <p:spPr>
          <a:xfrm rot="18734093">
            <a:off x="6170427" y="3587512"/>
            <a:ext cx="460899" cy="1159565"/>
          </a:xfrm>
          <a:prstGeom prst="arc">
            <a:avLst>
              <a:gd name="adj1" fmla="val 227988"/>
              <a:gd name="adj2" fmla="val 15905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直線コネクタ 53"/>
          <p:cNvCxnSpPr/>
          <p:nvPr/>
        </p:nvCxnSpPr>
        <p:spPr>
          <a:xfrm>
            <a:off x="9057360" y="2689225"/>
            <a:ext cx="0" cy="24902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6847794" y="4704204"/>
            <a:ext cx="952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進</a:t>
            </a:r>
            <a:r>
              <a:rPr lang="ja-JP" altLang="en-US" dirty="0"/>
              <a:t>相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軸）</a:t>
            </a:r>
            <a:endParaRPr kumimoji="1" lang="en-US" altLang="ja-JP" dirty="0" smtClean="0"/>
          </a:p>
        </p:txBody>
      </p:sp>
      <p:sp>
        <p:nvSpPr>
          <p:cNvPr id="62" name="円弧 61"/>
          <p:cNvSpPr/>
          <p:nvPr/>
        </p:nvSpPr>
        <p:spPr>
          <a:xfrm rot="18508718">
            <a:off x="7605448" y="3588128"/>
            <a:ext cx="460899" cy="1159565"/>
          </a:xfrm>
          <a:prstGeom prst="arc">
            <a:avLst>
              <a:gd name="adj1" fmla="val 227988"/>
              <a:gd name="adj2" fmla="val 159050"/>
            </a:avLst>
          </a:prstGeom>
          <a:ln w="127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/>
          <p:nvPr/>
        </p:nvCxnSpPr>
        <p:spPr>
          <a:xfrm flipH="1" flipV="1">
            <a:off x="7308832" y="3693610"/>
            <a:ext cx="1253869" cy="108576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rot="5187030" flipH="1">
            <a:off x="7242706" y="3906782"/>
            <a:ext cx="808659" cy="82462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rot="5187030" flipH="1">
            <a:off x="7630911" y="3611565"/>
            <a:ext cx="816557" cy="83268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 rot="5187030" flipH="1" flipV="1">
            <a:off x="8146900" y="4342627"/>
            <a:ext cx="265835" cy="4183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187030" flipH="1" flipV="1">
            <a:off x="7258832" y="3576935"/>
            <a:ext cx="265835" cy="4183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rot="5187030" flipH="1">
            <a:off x="8104285" y="3896016"/>
            <a:ext cx="415958" cy="91717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 rot="5187030" flipH="1">
            <a:off x="7561661" y="3560990"/>
            <a:ext cx="548876" cy="1220345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フリーフォーム 94"/>
          <p:cNvSpPr/>
          <p:nvPr/>
        </p:nvSpPr>
        <p:spPr>
          <a:xfrm rot="5187030">
            <a:off x="8463926" y="4509180"/>
            <a:ext cx="215900" cy="190500"/>
          </a:xfrm>
          <a:custGeom>
            <a:avLst/>
            <a:gdLst>
              <a:gd name="connsiteX0" fmla="*/ 0 w 215900"/>
              <a:gd name="connsiteY0" fmla="*/ 0 h 190500"/>
              <a:gd name="connsiteX1" fmla="*/ 120650 w 215900"/>
              <a:gd name="connsiteY1" fmla="*/ 63500 h 190500"/>
              <a:gd name="connsiteX2" fmla="*/ 215900 w 215900"/>
              <a:gd name="connsiteY2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900" h="190500">
                <a:moveTo>
                  <a:pt x="0" y="0"/>
                </a:moveTo>
                <a:cubicBezTo>
                  <a:pt x="42333" y="15875"/>
                  <a:pt x="84667" y="31750"/>
                  <a:pt x="120650" y="63500"/>
                </a:cubicBezTo>
                <a:cubicBezTo>
                  <a:pt x="156633" y="95250"/>
                  <a:pt x="186266" y="142875"/>
                  <a:pt x="215900" y="190500"/>
                </a:cubicBezTo>
              </a:path>
            </a:pathLst>
          </a:custGeom>
          <a:noFill/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8512962" y="4549514"/>
            <a:ext cx="95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θ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9747595" y="2930607"/>
            <a:ext cx="2431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⑥</a:t>
            </a:r>
            <a:r>
              <a:rPr lang="en-US" altLang="ja-JP" dirty="0" smtClean="0"/>
              <a:t>θ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δ</a:t>
            </a:r>
            <a:r>
              <a:rPr lang="ja-JP" altLang="en-US" dirty="0" smtClean="0"/>
              <a:t>が分かる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 smtClean="0"/>
              <a:t>δ=2θ</a:t>
            </a:r>
            <a:endParaRPr kumimoji="1" lang="en-US" altLang="ja-JP" dirty="0" smtClean="0"/>
          </a:p>
        </p:txBody>
      </p:sp>
      <p:cxnSp>
        <p:nvCxnSpPr>
          <p:cNvPr id="115" name="直線コネクタ 114"/>
          <p:cNvCxnSpPr/>
          <p:nvPr/>
        </p:nvCxnSpPr>
        <p:spPr>
          <a:xfrm>
            <a:off x="8618849" y="2746922"/>
            <a:ext cx="438511" cy="14160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9896981" y="4053941"/>
            <a:ext cx="217800" cy="2310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9898327" y="4044414"/>
            <a:ext cx="219075" cy="2405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フリーフォーム 126"/>
          <p:cNvSpPr/>
          <p:nvPr/>
        </p:nvSpPr>
        <p:spPr>
          <a:xfrm rot="18648104">
            <a:off x="8701314" y="2736274"/>
            <a:ext cx="314267" cy="217030"/>
          </a:xfrm>
          <a:custGeom>
            <a:avLst/>
            <a:gdLst>
              <a:gd name="connsiteX0" fmla="*/ 0 w 215900"/>
              <a:gd name="connsiteY0" fmla="*/ 0 h 190500"/>
              <a:gd name="connsiteX1" fmla="*/ 120650 w 215900"/>
              <a:gd name="connsiteY1" fmla="*/ 63500 h 190500"/>
              <a:gd name="connsiteX2" fmla="*/ 215900 w 215900"/>
              <a:gd name="connsiteY2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900" h="190500">
                <a:moveTo>
                  <a:pt x="0" y="0"/>
                </a:moveTo>
                <a:cubicBezTo>
                  <a:pt x="42333" y="15875"/>
                  <a:pt x="84667" y="31750"/>
                  <a:pt x="120650" y="63500"/>
                </a:cubicBezTo>
                <a:cubicBezTo>
                  <a:pt x="156633" y="95250"/>
                  <a:pt x="186266" y="142875"/>
                  <a:pt x="215900" y="190500"/>
                </a:cubicBezTo>
              </a:path>
            </a:pathLst>
          </a:custGeom>
          <a:noFill/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8678133" y="2428168"/>
            <a:ext cx="95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θ</a:t>
            </a:r>
            <a:endParaRPr kumimoji="1" lang="en-US" altLang="ja-JP" dirty="0" smtClean="0"/>
          </a:p>
        </p:txBody>
      </p:sp>
      <p:cxnSp>
        <p:nvCxnSpPr>
          <p:cNvPr id="129" name="直線コネクタ 128"/>
          <p:cNvCxnSpPr/>
          <p:nvPr/>
        </p:nvCxnSpPr>
        <p:spPr>
          <a:xfrm>
            <a:off x="1173420" y="3723407"/>
            <a:ext cx="926017" cy="9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 flipV="1">
            <a:off x="3391642" y="3665405"/>
            <a:ext cx="917269" cy="795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テキスト ボックス 143"/>
          <p:cNvSpPr txBox="1"/>
          <p:nvPr/>
        </p:nvSpPr>
        <p:spPr>
          <a:xfrm>
            <a:off x="4117477" y="3118715"/>
            <a:ext cx="952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進</a:t>
            </a:r>
            <a:r>
              <a:rPr lang="ja-JP" altLang="en-US" dirty="0"/>
              <a:t>相</a:t>
            </a:r>
            <a:r>
              <a:rPr kumimoji="1" lang="ja-JP" altLang="en-US" dirty="0" smtClean="0"/>
              <a:t>軸</a:t>
            </a:r>
            <a:endParaRPr kumimoji="1" lang="en-US" altLang="ja-JP" dirty="0" smtClean="0"/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45</a:t>
            </a:r>
            <a:r>
              <a:rPr lang="ja-JP" altLang="en-US" dirty="0" smtClean="0"/>
              <a:t>度）</a:t>
            </a:r>
            <a:endParaRPr kumimoji="1" lang="en-US" altLang="ja-JP" dirty="0" smtClean="0"/>
          </a:p>
        </p:txBody>
      </p:sp>
      <p:sp>
        <p:nvSpPr>
          <p:cNvPr id="1038" name="右矢印 1037"/>
          <p:cNvSpPr/>
          <p:nvPr/>
        </p:nvSpPr>
        <p:spPr>
          <a:xfrm rot="5400000">
            <a:off x="10326660" y="2523368"/>
            <a:ext cx="408331" cy="31963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4893947" y="5402246"/>
            <a:ext cx="5220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⑤</a:t>
            </a:r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波長板を再度追加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進相軸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軸の</a:t>
            </a:r>
            <a:r>
              <a:rPr kumimoji="1" lang="en-US" altLang="ja-JP" dirty="0" smtClean="0"/>
              <a:t>1/4</a:t>
            </a:r>
            <a:r>
              <a:rPr kumimoji="1" lang="ja-JP" altLang="en-US" dirty="0" smtClean="0"/>
              <a:t>波長板を追加すると、</a:t>
            </a:r>
            <a:endParaRPr kumimoji="1" lang="en-US" altLang="ja-JP" dirty="0" smtClean="0"/>
          </a:p>
          <a:p>
            <a:r>
              <a:rPr lang="ja-JP" altLang="en-US" dirty="0" smtClean="0"/>
              <a:t>　通過後は</a:t>
            </a:r>
            <a:r>
              <a:rPr lang="en-US" altLang="ja-JP" dirty="0" smtClean="0"/>
              <a:t>X</a:t>
            </a:r>
            <a:r>
              <a:rPr lang="ja-JP" altLang="en-US" dirty="0" smtClean="0"/>
              <a:t>軸から</a:t>
            </a:r>
            <a:r>
              <a:rPr lang="en-US" altLang="ja-JP" dirty="0" smtClean="0"/>
              <a:t>θ</a:t>
            </a:r>
            <a:r>
              <a:rPr lang="ja-JP" altLang="en-US" dirty="0" smtClean="0"/>
              <a:t>傾いた直線偏光となる。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051687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852</Words>
  <Application>Microsoft Office PowerPoint</Application>
  <PresentationFormat>ワイド画面</PresentationFormat>
  <Paragraphs>194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Office テーマ</vt:lpstr>
      <vt:lpstr>平成28年度光応用工学計算機実習 偏光～ジョーンズ計算法 レポート課題</vt:lpstr>
      <vt:lpstr>練習問題</vt:lpstr>
      <vt:lpstr>演習問題</vt:lpstr>
      <vt:lpstr>レポート</vt:lpstr>
      <vt:lpstr>セナルモン法とは</vt:lpstr>
      <vt:lpstr>セナルモン法とは</vt:lpstr>
      <vt:lpstr>セナルモン法とは</vt:lpstr>
      <vt:lpstr>セナルモン法とは</vt:lpstr>
      <vt:lpstr>セナルモン法とは</vt:lpstr>
      <vt:lpstr>練習問題・演習問題の光学系そのもの</vt:lpstr>
      <vt:lpstr>考察のポイント</vt:lpstr>
    </vt:vector>
  </TitlesOfParts>
  <Company>IIYAMA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平成27年度光応用工学計算機実習 偏光～ジョーンズ計算法(II) ジョーンズ行列とジョーンズ計算法</dc:title>
  <dc:creator>mori</dc:creator>
  <cp:lastModifiedBy>Mori</cp:lastModifiedBy>
  <cp:revision>97</cp:revision>
  <dcterms:created xsi:type="dcterms:W3CDTF">2015-11-17T02:25:08Z</dcterms:created>
  <dcterms:modified xsi:type="dcterms:W3CDTF">2016-12-21T00:42:29Z</dcterms:modified>
</cp:coreProperties>
</file>