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FF"/>
    <a:srgbClr val="0F6FC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D6E-3B71-42A6-BC9B-3A0E2187170D}" type="datetimeFigureOut">
              <a:rPr kumimoji="1" lang="ja-JP" altLang="en-US" smtClean="0"/>
              <a:pPr/>
              <a:t>2008/6/2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DAE-BB77-42C0-A554-F3A0742CDCA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D6E-3B71-42A6-BC9B-3A0E2187170D}" type="datetimeFigureOut">
              <a:rPr kumimoji="1" lang="ja-JP" altLang="en-US" smtClean="0"/>
              <a:pPr/>
              <a:t>2008/6/2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DAE-BB77-42C0-A554-F3A0742CDCA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D6E-3B71-42A6-BC9B-3A0E2187170D}" type="datetimeFigureOut">
              <a:rPr kumimoji="1" lang="ja-JP" altLang="en-US" smtClean="0"/>
              <a:pPr/>
              <a:t>2008/6/2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DAE-BB77-42C0-A554-F3A0742CDCA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D6E-3B71-42A6-BC9B-3A0E2187170D}" type="datetimeFigureOut">
              <a:rPr kumimoji="1" lang="ja-JP" altLang="en-US" smtClean="0"/>
              <a:pPr/>
              <a:t>2008/6/2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DAE-BB77-42C0-A554-F3A0742CDCA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D6E-3B71-42A6-BC9B-3A0E2187170D}" type="datetimeFigureOut">
              <a:rPr kumimoji="1" lang="ja-JP" altLang="en-US" smtClean="0"/>
              <a:pPr/>
              <a:t>2008/6/2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DAE-BB77-42C0-A554-F3A0742CDCA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D6E-3B71-42A6-BC9B-3A0E2187170D}" type="datetimeFigureOut">
              <a:rPr kumimoji="1" lang="ja-JP" altLang="en-US" smtClean="0"/>
              <a:pPr/>
              <a:t>2008/6/2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DAE-BB77-42C0-A554-F3A0742CDCA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D6E-3B71-42A6-BC9B-3A0E2187170D}" type="datetimeFigureOut">
              <a:rPr kumimoji="1" lang="ja-JP" altLang="en-US" smtClean="0"/>
              <a:pPr/>
              <a:t>2008/6/2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DAE-BB77-42C0-A554-F3A0742CDCA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D6E-3B71-42A6-BC9B-3A0E2187170D}" type="datetimeFigureOut">
              <a:rPr kumimoji="1" lang="ja-JP" altLang="en-US" smtClean="0"/>
              <a:pPr/>
              <a:t>2008/6/2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DAE-BB77-42C0-A554-F3A0742CDCA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D6E-3B71-42A6-BC9B-3A0E2187170D}" type="datetimeFigureOut">
              <a:rPr kumimoji="1" lang="ja-JP" altLang="en-US" smtClean="0"/>
              <a:pPr/>
              <a:t>2008/6/2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DAE-BB77-42C0-A554-F3A0742CDCA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D6E-3B71-42A6-BC9B-3A0E2187170D}" type="datetimeFigureOut">
              <a:rPr kumimoji="1" lang="ja-JP" altLang="en-US" smtClean="0"/>
              <a:pPr/>
              <a:t>2008/6/2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48DAE-BB77-42C0-A554-F3A0742CDCA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9D6E-3B71-42A6-BC9B-3A0E2187170D}" type="datetimeFigureOut">
              <a:rPr kumimoji="1" lang="ja-JP" altLang="en-US" smtClean="0"/>
              <a:pPr/>
              <a:t>2008/6/2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548DAE-BB77-42C0-A554-F3A0742CDCA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209D6E-3B71-42A6-BC9B-3A0E2187170D}" type="datetimeFigureOut">
              <a:rPr kumimoji="1" lang="ja-JP" altLang="en-US" smtClean="0"/>
              <a:pPr/>
              <a:t>2008/6/2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548DAE-BB77-42C0-A554-F3A0742CDCA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/>
          <a:lstStyle/>
          <a:p>
            <a:pPr algn="ctr"/>
            <a:r>
              <a:rPr lang="ja-JP" altLang="en-US" dirty="0" smtClean="0"/>
              <a:t>平成</a:t>
            </a:r>
            <a:r>
              <a:rPr lang="en-US" altLang="ja-JP" dirty="0" smtClean="0"/>
              <a:t>20</a:t>
            </a:r>
            <a:r>
              <a:rPr lang="ja-JP" altLang="en-US" dirty="0" smtClean="0"/>
              <a:t>年度</a:t>
            </a:r>
            <a:r>
              <a:rPr lang="ja-JP" altLang="en-US" dirty="0" smtClean="0"/>
              <a:t>事業</a:t>
            </a:r>
            <a:r>
              <a:rPr lang="ja-JP" altLang="en-US" dirty="0" smtClean="0"/>
              <a:t>計画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14348" y="4357694"/>
            <a:ext cx="7643866" cy="17526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第</a:t>
            </a:r>
            <a:r>
              <a:rPr kumimoji="1" lang="en-US" altLang="ja-JP" sz="3600" dirty="0" smtClean="0">
                <a:latin typeface="+mj-lt"/>
              </a:rPr>
              <a:t>2</a:t>
            </a:r>
            <a:r>
              <a:rPr kumimoji="1" lang="ja-JP" altLang="en-US" sz="3600" dirty="0" smtClean="0"/>
              <a:t>回四国キャンパス</a:t>
            </a:r>
            <a:r>
              <a:rPr kumimoji="1" lang="en-US" altLang="ja-JP" sz="3600" dirty="0" smtClean="0"/>
              <a:t>SNS</a:t>
            </a:r>
            <a:r>
              <a:rPr kumimoji="1" lang="ja-JP" altLang="en-US" sz="3600" dirty="0" smtClean="0"/>
              <a:t>協議会総会</a:t>
            </a:r>
            <a:endParaRPr kumimoji="1" lang="en-US" altLang="ja-JP" sz="2800" dirty="0" smtClean="0"/>
          </a:p>
          <a:p>
            <a:endParaRPr lang="en-US" altLang="ja-JP" sz="2800" dirty="0" smtClean="0"/>
          </a:p>
          <a:p>
            <a:pPr algn="ctr"/>
            <a:r>
              <a:rPr lang="ja-JP" altLang="en-US" sz="2800" dirty="0" smtClean="0"/>
              <a:t>平成</a:t>
            </a:r>
            <a:r>
              <a:rPr lang="en-US" altLang="ja-JP" sz="2800" dirty="0" smtClean="0">
                <a:latin typeface="+mj-lt"/>
              </a:rPr>
              <a:t>20</a:t>
            </a:r>
            <a:r>
              <a:rPr lang="ja-JP" altLang="en-US" sz="2800" dirty="0" smtClean="0">
                <a:latin typeface="+mj-lt"/>
              </a:rPr>
              <a:t>年</a:t>
            </a:r>
            <a:r>
              <a:rPr lang="en-US" altLang="ja-JP" sz="2800" dirty="0" smtClean="0">
                <a:latin typeface="+mj-lt"/>
              </a:rPr>
              <a:t>6</a:t>
            </a:r>
            <a:r>
              <a:rPr lang="ja-JP" altLang="en-US" sz="2800" dirty="0" smtClean="0">
                <a:latin typeface="+mj-lt"/>
              </a:rPr>
              <a:t>月</a:t>
            </a:r>
            <a:r>
              <a:rPr lang="en-US" altLang="ja-JP" sz="2800" dirty="0" smtClean="0">
                <a:latin typeface="+mj-lt"/>
              </a:rPr>
              <a:t>4</a:t>
            </a:r>
            <a:r>
              <a:rPr lang="ja-JP" altLang="en-US" sz="2800" dirty="0" smtClean="0">
                <a:latin typeface="+mj-lt"/>
              </a:rPr>
              <a:t>日</a:t>
            </a:r>
            <a:r>
              <a:rPr lang="ja-JP" altLang="en-US" sz="2800" dirty="0" smtClean="0"/>
              <a:t>（木）　日亜ホール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 6"/>
          <p:cNvGraphicFramePr>
            <a:graphicFrameLocks noGrp="1"/>
          </p:cNvGraphicFramePr>
          <p:nvPr>
            <p:ph idx="1"/>
          </p:nvPr>
        </p:nvGraphicFramePr>
        <p:xfrm>
          <a:off x="142844" y="1000108"/>
          <a:ext cx="8786874" cy="569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2571768"/>
                <a:gridCol w="785818"/>
                <a:gridCol w="642942"/>
                <a:gridCol w="3571900"/>
              </a:tblGrid>
              <a:tr h="4286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latin typeface="+mj-ea"/>
                          <a:ea typeface="+mj-ea"/>
                        </a:rPr>
                        <a:t>分類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latin typeface="+mj-ea"/>
                          <a:ea typeface="+mj-ea"/>
                        </a:rPr>
                        <a:t>内容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1400" b="1" i="0" u="none" strike="noStrike" dirty="0">
                          <a:latin typeface="+mj-ea"/>
                          <a:ea typeface="+mj-ea"/>
                        </a:rPr>
                        <a:t>年度</a:t>
                      </a:r>
                      <a:br>
                        <a:rPr lang="ja-JP" altLang="en-US" sz="1400" b="1" i="0" u="none" strike="noStrike" dirty="0">
                          <a:latin typeface="+mj-ea"/>
                          <a:ea typeface="+mj-ea"/>
                        </a:rPr>
                      </a:br>
                      <a:endParaRPr lang="ja-JP" altLang="en-US" sz="1400" b="1" i="0" u="none" strike="noStrike" dirty="0"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latin typeface="+mj-ea"/>
                          <a:ea typeface="+mj-ea"/>
                        </a:rPr>
                        <a:t>2008</a:t>
                      </a:r>
                      <a:r>
                        <a:rPr lang="ja-JP" altLang="en-US" sz="1400" b="1" i="0" u="none" strike="noStrike" dirty="0">
                          <a:latin typeface="+mj-ea"/>
                          <a:ea typeface="+mj-ea"/>
                        </a:rPr>
                        <a:t>年度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857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latin typeface="+mj-ea"/>
                          <a:ea typeface="+mj-ea"/>
                        </a:rPr>
                        <a:t>実施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広報／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チラシ配布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定期的にキャンパスでチラシを配布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ユーザ獲得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研究室訪問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 smtClean="0">
                          <a:latin typeface="+mj-ea"/>
                          <a:ea typeface="+mj-ea"/>
                        </a:rPr>
                        <a:t>△</a:t>
                      </a:r>
                      <a:endParaRPr lang="en-US" altLang="ja-JP" sz="1600" b="1" i="0" u="none" strike="noStrike" dirty="0"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授業での活用事例を作る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部室訪問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 smtClean="0">
                          <a:latin typeface="+mj-ea"/>
                          <a:ea typeface="+mj-ea"/>
                        </a:rPr>
                        <a:t>△</a:t>
                      </a:r>
                      <a:endParaRPr lang="en-US" altLang="ja-JP" sz="1600" b="1" i="0" u="none" strike="noStrike" dirty="0"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サークルでの活用事例を作る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講習会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i="0" u="none" strike="noStrike" dirty="0">
                          <a:latin typeface="+mj-ea"/>
                          <a:ea typeface="+mj-ea"/>
                        </a:rPr>
                        <a:t>PC</a:t>
                      </a:r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教室で講習会を実施する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i="0" u="none" strike="noStrike" dirty="0">
                          <a:latin typeface="+mj-ea"/>
                          <a:ea typeface="+mj-ea"/>
                        </a:rPr>
                        <a:t>PC</a:t>
                      </a:r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教室等の巡回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i="0" u="none" strike="noStrike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PC</a:t>
                      </a:r>
                      <a:r>
                        <a:rPr lang="ja-JP" altLang="en-US" sz="1600" b="1" i="0" u="none" strike="noStrike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がある所を回り、ユーザ登録を実施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情報リテラシーでの登録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情報リテラシーでのユーザ登録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パンフレットの作成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 smtClean="0">
                          <a:latin typeface="+mj-ea"/>
                          <a:ea typeface="+mj-ea"/>
                        </a:rPr>
                        <a:t>◎</a:t>
                      </a:r>
                      <a:endParaRPr lang="ja-JP" altLang="en-US" sz="1600" b="1" i="0" u="none" strike="noStrike" dirty="0"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企業向けのパンフレットの作成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latin typeface="+mj-ea"/>
                          <a:ea typeface="+mj-ea"/>
                        </a:rPr>
                        <a:t>同窓会支部</a:t>
                      </a:r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へのアプローチ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支部</a:t>
                      </a:r>
                      <a:r>
                        <a:rPr lang="ja-JP" altLang="en-US" sz="1600" b="1" i="0" u="none" strike="noStrike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のコミュニティを作る事を提案する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他大学訪問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訪問できていない大学を訪問する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外部団体連携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 smtClean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商工</a:t>
                      </a:r>
                      <a:r>
                        <a:rPr lang="ja-JP" altLang="en-US" sz="1600" b="1" i="0" u="none" strike="noStrike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会議所を中心とした活動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運営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協議会運営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i="0" u="none" strike="noStrike" dirty="0"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年度と同様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書き込み内容のチェック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600" b="1" i="0" u="none" strike="noStrike" dirty="0">
                          <a:latin typeface="+mj-ea"/>
                          <a:ea typeface="+mj-ea"/>
                        </a:rPr>
                        <a:t>2007</a:t>
                      </a:r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年度と同様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latin typeface="+mj-ea"/>
                          <a:ea typeface="+mj-ea"/>
                        </a:rPr>
                        <a:t>補助事業</a:t>
                      </a:r>
                      <a:r>
                        <a:rPr lang="zh-TW" altLang="en-US" sz="1600" b="1" i="0" u="none" strike="noStrike" dirty="0" smtClean="0">
                          <a:latin typeface="+mj-ea"/>
                          <a:ea typeface="+mj-ea"/>
                        </a:rPr>
                        <a:t>申請</a:t>
                      </a:r>
                      <a:r>
                        <a:rPr lang="ja-JP" altLang="en-US" sz="1600" b="1" i="0" u="none" strike="noStrike" dirty="0" smtClean="0">
                          <a:latin typeface="+mj-ea"/>
                          <a:ea typeface="+mj-ea"/>
                        </a:rPr>
                        <a:t>中</a:t>
                      </a:r>
                      <a:endParaRPr lang="zh-TW" altLang="en-US" sz="1600" b="1" i="0" u="none" strike="noStrike" dirty="0"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i="0" u="none" strike="noStrike" dirty="0">
                          <a:solidFill>
                            <a:srgbClr val="C00000"/>
                          </a:solidFill>
                          <a:latin typeface="+mj-ea"/>
                          <a:ea typeface="+mj-ea"/>
                        </a:rPr>
                        <a:t>元気再生事業、ＧＰ等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システム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latin typeface="+mj-ea"/>
                          <a:ea typeface="+mj-ea"/>
                        </a:rPr>
                        <a:t>SSL</a:t>
                      </a:r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証明書更新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更新のみ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220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>
                          <a:latin typeface="+mj-ea"/>
                          <a:ea typeface="+mj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ドメイン更新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○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dirty="0">
                          <a:latin typeface="+mj-ea"/>
                          <a:ea typeface="+mj-ea"/>
                        </a:rPr>
                        <a:t>更新のみ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714348" y="214290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rgbClr val="0070C0"/>
                </a:solidFill>
                <a:latin typeface="+mj-ea"/>
                <a:ea typeface="+mj-ea"/>
              </a:rPr>
              <a:t>おも</a:t>
            </a:r>
            <a:r>
              <a:rPr kumimoji="1" lang="ja-JP" altLang="en-US" sz="4400" dirty="0" smtClean="0">
                <a:solidFill>
                  <a:srgbClr val="0070C0"/>
                </a:solidFill>
                <a:latin typeface="+mj-ea"/>
                <a:ea typeface="+mj-ea"/>
              </a:rPr>
              <a:t>な活動</a:t>
            </a:r>
            <a:endParaRPr kumimoji="1" lang="ja-JP" altLang="en-US" sz="44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ホームベース 34"/>
          <p:cNvSpPr/>
          <p:nvPr/>
        </p:nvSpPr>
        <p:spPr>
          <a:xfrm>
            <a:off x="1928794" y="5214950"/>
            <a:ext cx="5500726" cy="85725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 smtClean="0">
                <a:solidFill>
                  <a:schemeClr val="tx1"/>
                </a:solidFill>
                <a:latin typeface="+mj-lt"/>
              </a:rPr>
              <a:t>地域サポータ</a:t>
            </a:r>
            <a:endParaRPr kumimoji="1" lang="en-US" altLang="ja-JP" sz="16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+mj-lt"/>
              </a:rPr>
              <a:t>学生と連携</a:t>
            </a:r>
            <a:endParaRPr kumimoji="1" lang="ja-JP" alt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年度活動スケジュール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14678" y="200024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【</a:t>
            </a:r>
            <a:r>
              <a:rPr kumimoji="1" lang="en-US" altLang="ja-JP" sz="2000" b="1" dirty="0" smtClean="0">
                <a:latin typeface="+mj-lt"/>
              </a:rPr>
              <a:t>8-9</a:t>
            </a:r>
            <a:r>
              <a:rPr lang="ja-JP" altLang="en-US" sz="2000" b="1" dirty="0" smtClean="0"/>
              <a:t>月</a:t>
            </a:r>
            <a:r>
              <a:rPr kumimoji="1" lang="en-US" altLang="ja-JP" sz="2000" b="1" dirty="0" smtClean="0"/>
              <a:t>】</a:t>
            </a:r>
            <a:endParaRPr kumimoji="1" lang="ja-JP" altLang="en-US" sz="20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00562" y="2000240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【</a:t>
            </a:r>
            <a:r>
              <a:rPr lang="en-US" altLang="ja-JP" sz="2000" b="1" dirty="0" smtClean="0">
                <a:latin typeface="+mj-lt"/>
              </a:rPr>
              <a:t>11</a:t>
            </a:r>
            <a:r>
              <a:rPr lang="ja-JP" altLang="en-US" sz="2000" b="1" dirty="0" smtClean="0">
                <a:latin typeface="+mj-lt"/>
              </a:rPr>
              <a:t>月</a:t>
            </a:r>
            <a:r>
              <a:rPr lang="en-US" altLang="ja-JP" sz="2000" b="1" dirty="0" smtClean="0"/>
              <a:t>】</a:t>
            </a:r>
            <a:endParaRPr kumimoji="1" lang="ja-JP" altLang="en-US" sz="2000" dirty="0"/>
          </a:p>
        </p:txBody>
      </p:sp>
      <p:sp>
        <p:nvSpPr>
          <p:cNvPr id="11" name="正方形/長方形 10"/>
          <p:cNvSpPr/>
          <p:nvPr/>
        </p:nvSpPr>
        <p:spPr>
          <a:xfrm>
            <a:off x="142844" y="3071810"/>
            <a:ext cx="1714512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C000"/>
                </a:solidFill>
              </a:rPr>
              <a:t>仮想世界</a:t>
            </a:r>
            <a:endParaRPr kumimoji="1" lang="en-US" altLang="ja-JP" b="1" dirty="0" smtClean="0">
              <a:solidFill>
                <a:srgbClr val="FFC000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chemeClr val="bg1"/>
                </a:solidFill>
              </a:rPr>
              <a:t>（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Web)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42844" y="4143380"/>
            <a:ext cx="1714512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C000"/>
                </a:solidFill>
              </a:rPr>
              <a:t>現実世界</a:t>
            </a:r>
            <a:endParaRPr kumimoji="1" lang="en-US" altLang="ja-JP" b="1" dirty="0" smtClean="0">
              <a:solidFill>
                <a:srgbClr val="FFC000"/>
              </a:solidFill>
            </a:endParaRPr>
          </a:p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（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学生活動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3" name="ホームベース 12"/>
          <p:cNvSpPr/>
          <p:nvPr/>
        </p:nvSpPr>
        <p:spPr>
          <a:xfrm>
            <a:off x="1928794" y="3071810"/>
            <a:ext cx="5500726" cy="85725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広報活動</a:t>
            </a:r>
            <a:endParaRPr kumimoji="1" lang="en-US" altLang="ja-JP" sz="160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kumimoji="1" lang="ja-JP" altLang="en-US" sz="1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ユーザ獲得</a:t>
            </a:r>
            <a:endParaRPr kumimoji="1" lang="en-US" altLang="ja-JP" sz="160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kumimoji="1" lang="ja-JP" altLang="en-US" sz="1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latin typeface="+mj-lt"/>
              </a:rPr>
              <a:t>登録</a:t>
            </a:r>
            <a:r>
              <a:rPr kumimoji="1" lang="ja-JP" altLang="en-US" sz="16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サポート</a:t>
            </a:r>
            <a:endParaRPr kumimoji="1" lang="ja-JP" altLang="en-US" sz="16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ホームベース 13"/>
          <p:cNvSpPr/>
          <p:nvPr/>
        </p:nvSpPr>
        <p:spPr>
          <a:xfrm>
            <a:off x="1928794" y="4143380"/>
            <a:ext cx="5500726" cy="85725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 smtClean="0">
                <a:solidFill>
                  <a:schemeClr val="tx1"/>
                </a:solidFill>
                <a:latin typeface="+mj-lt"/>
              </a:rPr>
              <a:t>学生団体</a:t>
            </a:r>
            <a:endParaRPr lang="en-US" altLang="ja-JP" sz="16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+mj-lt"/>
              </a:rPr>
              <a:t>と連携</a:t>
            </a:r>
            <a:endParaRPr kumimoji="1" lang="ja-JP" altLang="en-US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71670" y="2500306"/>
            <a:ext cx="70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solidFill>
                  <a:schemeClr val="tx2"/>
                </a:solidFill>
              </a:rPr>
              <a:t>活動</a:t>
            </a:r>
            <a:endParaRPr kumimoji="1" lang="ja-JP" altLang="en-US" sz="2000" b="1" dirty="0">
              <a:solidFill>
                <a:schemeClr val="tx2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3286116" y="2500306"/>
            <a:ext cx="857256" cy="414340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地元企業バスツアー（就職イベント）実施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　　　学生主催イベントを実施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文化発掘探検ツアー実施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42844" y="5214950"/>
            <a:ext cx="1714512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FFC000"/>
                </a:solidFill>
              </a:rPr>
              <a:t>現実世界</a:t>
            </a:r>
            <a:endParaRPr kumimoji="1" lang="en-US" altLang="ja-JP" b="1" dirty="0" smtClean="0">
              <a:solidFill>
                <a:srgbClr val="FFC000"/>
              </a:solidFill>
            </a:endParaRPr>
          </a:p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</a:rPr>
              <a:t>（官民・地域サポータと連携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4572000" y="2500306"/>
            <a:ext cx="785818" cy="414340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地域ＩＣＴ未来フェスタ２００８出展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　　　　　大学祭ブース出展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643570" y="2000240"/>
            <a:ext cx="1170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【</a:t>
            </a:r>
            <a:r>
              <a:rPr kumimoji="1" lang="en-US" altLang="ja-JP" sz="2000" b="1" dirty="0" smtClean="0">
                <a:latin typeface="+mj-lt"/>
              </a:rPr>
              <a:t>12-2</a:t>
            </a:r>
            <a:r>
              <a:rPr lang="ja-JP" altLang="en-US" sz="2000" b="1" dirty="0" smtClean="0">
                <a:latin typeface="+mj-lt"/>
              </a:rPr>
              <a:t>月</a:t>
            </a:r>
            <a:r>
              <a:rPr kumimoji="1" lang="en-US" altLang="ja-JP" sz="2000" b="1" dirty="0" smtClean="0"/>
              <a:t>】</a:t>
            </a:r>
            <a:endParaRPr kumimoji="1" lang="ja-JP" altLang="en-US" sz="2000" b="1" dirty="0"/>
          </a:p>
        </p:txBody>
      </p:sp>
      <p:sp>
        <p:nvSpPr>
          <p:cNvPr id="38" name="角丸四角形 37"/>
          <p:cNvSpPr/>
          <p:nvPr/>
        </p:nvSpPr>
        <p:spPr>
          <a:xfrm>
            <a:off x="5786446" y="2500306"/>
            <a:ext cx="785818" cy="414340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四国・東京で地元企業就職イベント実施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マッチングパーティ・女社長塾開講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52434" y="250983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tx2"/>
                </a:solidFill>
              </a:rPr>
              <a:t>テーマ</a:t>
            </a:r>
            <a:endParaRPr kumimoji="1" lang="ja-JP" altLang="en-US" sz="2000" b="1" dirty="0">
              <a:solidFill>
                <a:schemeClr val="tx2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500958" y="2500306"/>
            <a:ext cx="1285884" cy="4071966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+mj-lt"/>
              </a:rPr>
              <a:t>四国の学生を中心に</a:t>
            </a:r>
            <a:endParaRPr kumimoji="1" lang="en-US" altLang="ja-JP" sz="20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+mj-lt"/>
              </a:rPr>
              <a:t>地域活性化を推進</a:t>
            </a:r>
            <a:endParaRPr kumimoji="1" lang="ja-JP" altLang="en-US" sz="20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Autofit/>
          </a:bodyPr>
          <a:lstStyle/>
          <a:p>
            <a:r>
              <a:rPr lang="ja-JP" altLang="en-US" sz="4800" b="1" dirty="0" smtClean="0">
                <a:latin typeface="ＭＳ Ｐゴシック" charset="-128"/>
              </a:rPr>
              <a:t>テーマ</a:t>
            </a:r>
            <a:r>
              <a:rPr lang="en-US" altLang="ja-JP" sz="4800" b="1" dirty="0" smtClean="0">
                <a:latin typeface="ＭＳ Ｐゴシック" charset="-128"/>
              </a:rPr>
              <a:t/>
            </a:r>
            <a:br>
              <a:rPr lang="en-US" altLang="ja-JP" sz="4800" b="1" dirty="0" smtClean="0">
                <a:latin typeface="ＭＳ Ｐゴシック" charset="-128"/>
              </a:rPr>
            </a:br>
            <a:r>
              <a:rPr lang="ja-JP" altLang="en-US" sz="4800" b="1" dirty="0" smtClean="0">
                <a:latin typeface="ＭＳ Ｐゴシック" charset="-128"/>
              </a:rPr>
              <a:t>　　仮想世界から現実世界へ</a:t>
            </a:r>
            <a:endParaRPr kumimoji="1" lang="ja-JP" altLang="en-US" sz="4800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28596" y="2221208"/>
            <a:ext cx="8229600" cy="4636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ja-JP" altLang="en-US" sz="3900" dirty="0" smtClean="0">
                <a:latin typeface="ＭＳ Ｐゴシック" charset="-128"/>
              </a:rPr>
              <a:t>Ｗｅｂ上の繋がりから，現実世界での各種イベントへの参加を通して</a:t>
            </a:r>
            <a:r>
              <a:rPr lang="ja-JP" altLang="en-US" sz="3900" b="1" dirty="0" smtClean="0">
                <a:solidFill>
                  <a:srgbClr val="FF0000"/>
                </a:solidFill>
                <a:latin typeface="ＭＳ Ｐゴシック" charset="-128"/>
              </a:rPr>
              <a:t>人間性豊かな社会人を育成する　　　</a:t>
            </a:r>
            <a:endParaRPr lang="en-US" altLang="ja-JP" sz="3900" b="1" dirty="0" smtClean="0">
              <a:solidFill>
                <a:srgbClr val="FF0000"/>
              </a:solidFill>
              <a:latin typeface="ＭＳ Ｐゴシック" charset="-128"/>
            </a:endParaRPr>
          </a:p>
          <a:p>
            <a:pPr algn="r">
              <a:buNone/>
            </a:pPr>
            <a:r>
              <a:rPr lang="ja-JP" altLang="en-US" sz="3900" b="1" dirty="0" smtClean="0">
                <a:latin typeface="ＭＳ Ｐゴシック" charset="-128"/>
              </a:rPr>
              <a:t>（</a:t>
            </a:r>
            <a:r>
              <a:rPr lang="ja-JP" altLang="en-US" sz="3900" dirty="0" smtClean="0"/>
              <a:t>学生支援ＧＰ）</a:t>
            </a:r>
            <a:endParaRPr lang="en-US" altLang="ja-JP" sz="3900" b="1" dirty="0">
              <a:latin typeface="ＭＳ Ｐゴシック" charset="-128"/>
            </a:endParaRPr>
          </a:p>
          <a:p>
            <a:pPr algn="just"/>
            <a:r>
              <a:rPr lang="ja-JP" altLang="en-US" sz="3900" dirty="0" smtClean="0">
                <a:latin typeface="ＭＳ Ｐゴシック" charset="-128"/>
              </a:rPr>
              <a:t>大学の人的・知的資源を活用することで、</a:t>
            </a:r>
            <a:r>
              <a:rPr lang="ja-JP" altLang="en-US" sz="3900" dirty="0" smtClean="0">
                <a:solidFill>
                  <a:srgbClr val="FF0000"/>
                </a:solidFill>
                <a:latin typeface="ＭＳ Ｐゴシック" charset="-128"/>
              </a:rPr>
              <a:t>次世代を担う若者の地元定着による地場産業の活性化を図る</a:t>
            </a:r>
            <a:endParaRPr lang="en-US" altLang="ja-JP" sz="3900" dirty="0" smtClean="0">
              <a:solidFill>
                <a:srgbClr val="FF0000"/>
              </a:solidFill>
              <a:latin typeface="ＭＳ Ｐゴシック" charset="-128"/>
            </a:endParaRPr>
          </a:p>
          <a:p>
            <a:pPr algn="r">
              <a:buNone/>
            </a:pPr>
            <a:r>
              <a:rPr lang="ja-JP" altLang="en-US" sz="3900" dirty="0" smtClean="0">
                <a:solidFill>
                  <a:srgbClr val="FF0000"/>
                </a:solidFill>
                <a:latin typeface="ＭＳ Ｐゴシック" charset="-128"/>
              </a:rPr>
              <a:t>　　　　　　　　　</a:t>
            </a:r>
            <a:r>
              <a:rPr lang="ja-JP" altLang="en-US" sz="3900" dirty="0" smtClean="0"/>
              <a:t>（</a:t>
            </a:r>
            <a:r>
              <a:rPr kumimoji="1" lang="ja-JP" altLang="en-US" sz="3900" dirty="0" smtClean="0"/>
              <a:t>地方の元気再生事業）</a:t>
            </a:r>
            <a:endParaRPr kumimoji="1" lang="ja-JP" altLang="en-US" sz="3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社長室行きパスポート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1"/>
          </p:nvPr>
        </p:nvSpPr>
        <p:spPr>
          <a:xfrm>
            <a:off x="428596" y="5786454"/>
            <a:ext cx="8329642" cy="857256"/>
          </a:xfrm>
        </p:spPr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ja-JP" altLang="en-US" dirty="0" smtClean="0"/>
              <a:t>徳島</a:t>
            </a:r>
            <a:r>
              <a:rPr lang="ja-JP" altLang="en-US" dirty="0"/>
              <a:t>商工会議</a:t>
            </a:r>
            <a:r>
              <a:rPr lang="ja-JP" altLang="en-US" dirty="0" smtClean="0"/>
              <a:t>所と</a:t>
            </a:r>
            <a:r>
              <a:rPr lang="ja-JP" altLang="en-US" dirty="0"/>
              <a:t>連携</a:t>
            </a:r>
            <a:r>
              <a:rPr lang="ja-JP" altLang="en-US" dirty="0" smtClean="0"/>
              <a:t>し，学生</a:t>
            </a:r>
            <a:r>
              <a:rPr lang="ja-JP" altLang="en-US" dirty="0"/>
              <a:t>と地元中小企業の社長と</a:t>
            </a:r>
            <a:r>
              <a:rPr lang="ja-JP" altLang="en-US" dirty="0" smtClean="0"/>
              <a:t>が</a:t>
            </a:r>
            <a:endParaRPr lang="en-US" altLang="ja-JP" dirty="0" smtClean="0"/>
          </a:p>
          <a:p>
            <a:pPr>
              <a:buNone/>
              <a:defRPr/>
            </a:pPr>
            <a:r>
              <a:rPr lang="ja-JP" altLang="en-US" dirty="0" smtClean="0"/>
              <a:t>直接</a:t>
            </a:r>
            <a:r>
              <a:rPr lang="ja-JP" altLang="en-US" dirty="0"/>
              <a:t>面談する。（</a:t>
            </a:r>
            <a:r>
              <a:rPr lang="en-US" altLang="ja-JP" dirty="0"/>
              <a:t> H</a:t>
            </a:r>
            <a:r>
              <a:rPr lang="en-US" altLang="ja-JP" dirty="0">
                <a:latin typeface="+mj-lt"/>
              </a:rPr>
              <a:t>19</a:t>
            </a:r>
            <a:r>
              <a:rPr lang="ja-JP" altLang="en-US" dirty="0"/>
              <a:t>：参加企業</a:t>
            </a:r>
            <a:r>
              <a:rPr lang="en-US" altLang="ja-JP" dirty="0">
                <a:latin typeface="+mj-lt"/>
              </a:rPr>
              <a:t>21</a:t>
            </a:r>
            <a:r>
              <a:rPr lang="ja-JP" altLang="en-US" dirty="0"/>
              <a:t>社、参加学生</a:t>
            </a:r>
            <a:r>
              <a:rPr lang="en-US" altLang="ja-JP" dirty="0">
                <a:latin typeface="+mj-lt"/>
              </a:rPr>
              <a:t>185</a:t>
            </a:r>
            <a:r>
              <a:rPr lang="ja-JP" altLang="en-US" dirty="0"/>
              <a:t>名）</a:t>
            </a:r>
            <a:endParaRPr lang="en-US" altLang="ja-JP" dirty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11" name="コンテンツ プレースホルダ 10" descr="社長行パスポート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14479" y="1500174"/>
            <a:ext cx="5905297" cy="41434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地元企業へのバスツアー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85720" y="5643578"/>
            <a:ext cx="8643998" cy="1000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dirty="0" smtClean="0"/>
              <a:t>担当者の説明を受けながら工場を見学する学生ら＝香川県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さぬき市志度　タダノ志度工場              （四国新聞</a:t>
            </a:r>
            <a:r>
              <a:rPr lang="en-US" altLang="ja-JP" sz="2400" dirty="0" smtClean="0">
                <a:latin typeface="+mj-lt"/>
              </a:rPr>
              <a:t>2007</a:t>
            </a:r>
            <a:r>
              <a:rPr lang="ja-JP" altLang="en-US" sz="2400" dirty="0" smtClean="0"/>
              <a:t>年</a:t>
            </a:r>
            <a:r>
              <a:rPr lang="en-US" altLang="ja-JP" sz="2400" dirty="0" smtClean="0">
                <a:latin typeface="+mj-lt"/>
              </a:rPr>
              <a:t>8</a:t>
            </a:r>
            <a:r>
              <a:rPr lang="ja-JP" altLang="en-US" sz="2400" dirty="0" smtClean="0"/>
              <a:t>月</a:t>
            </a:r>
            <a:r>
              <a:rPr lang="en-US" altLang="ja-JP" sz="2400" dirty="0" smtClean="0">
                <a:latin typeface="+mj-lt"/>
              </a:rPr>
              <a:t>22</a:t>
            </a:r>
            <a:r>
              <a:rPr lang="ja-JP" altLang="en-US" sz="2400" dirty="0" smtClean="0"/>
              <a:t>日）</a:t>
            </a:r>
            <a:endParaRPr kumimoji="1" lang="ja-JP" altLang="en-US" sz="2400" dirty="0"/>
          </a:p>
        </p:txBody>
      </p:sp>
      <p:pic>
        <p:nvPicPr>
          <p:cNvPr id="5" name="コンテンツ プレースホルダ 4" descr="img_new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14480" y="1357298"/>
            <a:ext cx="6043626" cy="401565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 6" descr="徳島バーガー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7" y="1428736"/>
            <a:ext cx="8229617" cy="4786346"/>
          </a:xfrm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ja-JP" altLang="en-US" b="1" dirty="0" smtClean="0"/>
              <a:t>地場特産物のアピール</a:t>
            </a:r>
            <a:r>
              <a:rPr lang="en-US" altLang="ja-JP" b="1" dirty="0" smtClean="0"/>
              <a:t>  </a:t>
            </a:r>
            <a:endParaRPr kumimoji="1"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half" idx="2"/>
          </p:nvPr>
        </p:nvSpPr>
        <p:spPr>
          <a:xfrm>
            <a:off x="214282" y="6215082"/>
            <a:ext cx="8572560" cy="6429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ja-JP" altLang="en-US" dirty="0" smtClean="0"/>
              <a:t>学生発とくしまバーガー発案！など，学生と農を結ぶ．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 4" descr="【四国新聞】Uターン支援に応援団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0136"/>
            <a:ext cx="7615262" cy="68378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 6" descr="img-5271806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7754"/>
            <a:ext cx="9144000" cy="6895754"/>
          </a:xfrm>
        </p:spPr>
      </p:pic>
      <p:sp>
        <p:nvSpPr>
          <p:cNvPr id="3" name="角丸四角形 2"/>
          <p:cNvSpPr/>
          <p:nvPr/>
        </p:nvSpPr>
        <p:spPr>
          <a:xfrm>
            <a:off x="3643306" y="2428868"/>
            <a:ext cx="1000132" cy="71438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四国大夏祭り　ちらし fly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4618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 9" descr="IMG_03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000240"/>
            <a:ext cx="6750855" cy="450057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46980"/>
          </a:xfrm>
        </p:spPr>
        <p:txBody>
          <a:bodyPr/>
          <a:lstStyle/>
          <a:p>
            <a:r>
              <a:rPr kumimoji="1" lang="ja-JP" altLang="en-US" dirty="0" smtClean="0"/>
              <a:t>学生団体との連携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285720" y="1920085"/>
            <a:ext cx="4210080" cy="443484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village</a:t>
            </a:r>
          </a:p>
          <a:p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徳島大学就職支援</a:t>
            </a:r>
            <a:endParaRPr lang="en-US" altLang="ja-JP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 サークル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</a:t>
            </a:r>
          </a:p>
          <a:p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イグニッションプロジェクト</a:t>
            </a:r>
            <a:endParaRPr lang="en-US" altLang="ja-JP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阿波ガクねっと</a:t>
            </a:r>
            <a:endParaRPr lang="en-US" altLang="ja-JP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学生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</a:t>
            </a:r>
          </a:p>
          <a:p>
            <a:pPr>
              <a:buNone/>
            </a:pPr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（ワーキンググループ） </a:t>
            </a:r>
            <a:endParaRPr lang="en-US" altLang="ja-JP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TICO</a:t>
            </a:r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ユース</a:t>
            </a:r>
            <a:endParaRPr lang="en-US" altLang="ja-JP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</a:t>
            </a:r>
            <a:r>
              <a:rPr lang="ja-JP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ｓｔ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yle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ja-JP" alt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408</Words>
  <Application>Microsoft Office PowerPoint</Application>
  <PresentationFormat>画面に合わせる (4:3)</PresentationFormat>
  <Paragraphs>136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リゾート</vt:lpstr>
      <vt:lpstr>平成20年度事業計画</vt:lpstr>
      <vt:lpstr>テーマ 　　仮想世界から現実世界へ</vt:lpstr>
      <vt:lpstr>社長室行きパスポート</vt:lpstr>
      <vt:lpstr>地元企業へのバスツアー</vt:lpstr>
      <vt:lpstr>地場特産物のアピール  </vt:lpstr>
      <vt:lpstr>スライド 6</vt:lpstr>
      <vt:lpstr>スライド 7</vt:lpstr>
      <vt:lpstr>スライド 8</vt:lpstr>
      <vt:lpstr>学生団体との連携</vt:lpstr>
      <vt:lpstr>スライド 10</vt:lpstr>
      <vt:lpstr>平成20年度活動スケジュール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平成20年度活動計画</dc:title>
  <dc:creator>嵯峨山和美</dc:creator>
  <cp:lastModifiedBy>嵯峨山和美</cp:lastModifiedBy>
  <cp:revision>21</cp:revision>
  <dcterms:created xsi:type="dcterms:W3CDTF">2008-05-30T02:35:11Z</dcterms:created>
  <dcterms:modified xsi:type="dcterms:W3CDTF">2008-06-02T08:01:00Z</dcterms:modified>
</cp:coreProperties>
</file>