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3" autoAdjust="0"/>
    <p:restoredTop sz="86384" autoAdjust="0"/>
  </p:normalViewPr>
  <p:slideViewPr>
    <p:cSldViewPr>
      <p:cViewPr varScale="1">
        <p:scale>
          <a:sx n="97" d="100"/>
          <a:sy n="97" d="100"/>
        </p:scale>
        <p:origin x="-37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3CA-04AA-40D6-9E56-605461F26404}" type="datetimeFigureOut">
              <a:rPr kumimoji="1" lang="ja-JP" altLang="en-US" smtClean="0"/>
              <a:t>2011/11/9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36975-A586-48DB-9455-9EB67EAED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9780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3CA-04AA-40D6-9E56-605461F26404}" type="datetimeFigureOut">
              <a:rPr kumimoji="1" lang="ja-JP" altLang="en-US" smtClean="0"/>
              <a:t>2011/11/9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36975-A586-48DB-9455-9EB67EAED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40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3CA-04AA-40D6-9E56-605461F26404}" type="datetimeFigureOut">
              <a:rPr kumimoji="1" lang="ja-JP" altLang="en-US" smtClean="0"/>
              <a:t>2011/11/9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36975-A586-48DB-9455-9EB67EAED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920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3CA-04AA-40D6-9E56-605461F26404}" type="datetimeFigureOut">
              <a:rPr kumimoji="1" lang="ja-JP" altLang="en-US" smtClean="0"/>
              <a:t>2011/11/9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36975-A586-48DB-9455-9EB67EAED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659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3CA-04AA-40D6-9E56-605461F26404}" type="datetimeFigureOut">
              <a:rPr kumimoji="1" lang="ja-JP" altLang="en-US" smtClean="0"/>
              <a:t>2011/11/9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36975-A586-48DB-9455-9EB67EAED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853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3CA-04AA-40D6-9E56-605461F26404}" type="datetimeFigureOut">
              <a:rPr kumimoji="1" lang="ja-JP" altLang="en-US" smtClean="0"/>
              <a:t>2011/11/9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36975-A586-48DB-9455-9EB67EAED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1412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3CA-04AA-40D6-9E56-605461F26404}" type="datetimeFigureOut">
              <a:rPr kumimoji="1" lang="ja-JP" altLang="en-US" smtClean="0"/>
              <a:t>2011/11/9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36975-A586-48DB-9455-9EB67EAED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191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3CA-04AA-40D6-9E56-605461F26404}" type="datetimeFigureOut">
              <a:rPr kumimoji="1" lang="ja-JP" altLang="en-US" smtClean="0"/>
              <a:t>2011/11/9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36975-A586-48DB-9455-9EB67EAED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342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3CA-04AA-40D6-9E56-605461F26404}" type="datetimeFigureOut">
              <a:rPr kumimoji="1" lang="ja-JP" altLang="en-US" smtClean="0"/>
              <a:t>2011/11/9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36975-A586-48DB-9455-9EB67EAED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329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3CA-04AA-40D6-9E56-605461F26404}" type="datetimeFigureOut">
              <a:rPr kumimoji="1" lang="ja-JP" altLang="en-US" smtClean="0"/>
              <a:t>2011/11/9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36975-A586-48DB-9455-9EB67EAED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911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A3CA-04AA-40D6-9E56-605461F26404}" type="datetimeFigureOut">
              <a:rPr kumimoji="1" lang="ja-JP" altLang="en-US" smtClean="0"/>
              <a:t>2011/11/9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36975-A586-48DB-9455-9EB67EAED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723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8A3CA-04AA-40D6-9E56-605461F26404}" type="datetimeFigureOut">
              <a:rPr kumimoji="1" lang="ja-JP" altLang="en-US" smtClean="0"/>
              <a:t>2011/11/9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36975-A586-48DB-9455-9EB67EAEDD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86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txBody>
          <a:bodyPr>
            <a:noAutofit/>
          </a:bodyPr>
          <a:lstStyle/>
          <a:p>
            <a:r>
              <a:rPr lang="en-US" altLang="ja-JP" sz="2800" dirty="0">
                <a:latin typeface="HGS創英角ﾎﾟｯﾌﾟ体" pitchFamily="50" charset="-128"/>
                <a:ea typeface="HGS創英角ﾎﾟｯﾌﾟ体" pitchFamily="50" charset="-128"/>
              </a:rPr>
              <a:t>The effectiveness of a nurse-delivered breast health promotion program</a:t>
            </a:r>
            <a:br>
              <a:rPr lang="en-US" altLang="ja-JP" sz="2800" dirty="0">
                <a:latin typeface="HGS創英角ﾎﾟｯﾌﾟ体" pitchFamily="50" charset="-128"/>
                <a:ea typeface="HGS創英角ﾎﾟｯﾌﾟ体" pitchFamily="50" charset="-128"/>
              </a:rPr>
            </a:br>
            <a:r>
              <a:rPr lang="en-US" altLang="ja-JP" sz="2800" dirty="0">
                <a:latin typeface="HGS創英角ﾎﾟｯﾌﾟ体" pitchFamily="50" charset="-128"/>
                <a:ea typeface="HGS創英角ﾎﾟｯﾌﾟ体" pitchFamily="50" charset="-128"/>
              </a:rPr>
              <a:t>on breast cancer screening </a:t>
            </a:r>
            <a:r>
              <a:rPr lang="en-US" altLang="ja-JP" sz="2800" dirty="0" err="1">
                <a:latin typeface="HGS創英角ﾎﾟｯﾌﾟ体" pitchFamily="50" charset="-128"/>
                <a:ea typeface="HGS創英角ﾎﾟｯﾌﾟ体" pitchFamily="50" charset="-128"/>
              </a:rPr>
              <a:t>behaviours</a:t>
            </a:r>
            <a:r>
              <a:rPr lang="en-US" altLang="ja-JP" sz="2800" dirty="0">
                <a:latin typeface="HGS創英角ﾎﾟｯﾌﾟ体" pitchFamily="50" charset="-128"/>
                <a:ea typeface="HGS創英角ﾎﾟｯﾌﾟ体" pitchFamily="50" charset="-128"/>
              </a:rPr>
              <a:t> in non-adherent Turkish women:</a:t>
            </a:r>
            <a:br>
              <a:rPr lang="en-US" altLang="ja-JP" sz="2800" dirty="0">
                <a:latin typeface="HGS創英角ﾎﾟｯﾌﾟ体" pitchFamily="50" charset="-128"/>
                <a:ea typeface="HGS創英角ﾎﾟｯﾌﾟ体" pitchFamily="50" charset="-128"/>
              </a:rPr>
            </a:br>
            <a:r>
              <a:rPr lang="en-US" altLang="ja-JP" sz="2800" dirty="0">
                <a:latin typeface="HGS創英角ﾎﾟｯﾌﾟ体" pitchFamily="50" charset="-128"/>
                <a:ea typeface="HGS創英角ﾎﾟｯﾌﾟ体" pitchFamily="50" charset="-128"/>
              </a:rPr>
              <a:t>A randomized controlled trial</a:t>
            </a:r>
            <a:br>
              <a:rPr lang="en-US" altLang="ja-JP" sz="2800" dirty="0">
                <a:latin typeface="HGS創英角ﾎﾟｯﾌﾟ体" pitchFamily="50" charset="-128"/>
                <a:ea typeface="HGS創英角ﾎﾟｯﾌﾟ体" pitchFamily="50" charset="-128"/>
              </a:rPr>
            </a:br>
            <a:endParaRPr kumimoji="1" lang="ja-JP" altLang="en-US" sz="2800" dirty="0"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ja-JP" dirty="0" err="1" smtClean="0">
                <a:latin typeface="HGS創英角ﾎﾟｯﾌﾟ体" pitchFamily="50" charset="-128"/>
                <a:ea typeface="HGS創英角ﾎﾟｯﾌﾟ体" pitchFamily="50" charset="-128"/>
              </a:rPr>
              <a:t>Selda</a:t>
            </a:r>
            <a:r>
              <a:rPr lang="en-US" altLang="ja-JP" dirty="0" smtClean="0">
                <a:latin typeface="HGS創英角ﾎﾟｯﾌﾟ体" pitchFamily="50" charset="-128"/>
                <a:ea typeface="HGS創英角ﾎﾟｯﾌﾟ体" pitchFamily="50" charset="-128"/>
              </a:rPr>
              <a:t> </a:t>
            </a:r>
            <a:r>
              <a:rPr lang="en-US" altLang="ja-JP" dirty="0" err="1" smtClean="0">
                <a:latin typeface="HGS創英角ﾎﾟｯﾌﾟ体" pitchFamily="50" charset="-128"/>
                <a:ea typeface="HGS創英角ﾎﾟｯﾌﾟ体" pitchFamily="50" charset="-128"/>
              </a:rPr>
              <a:t>Secginli</a:t>
            </a:r>
            <a:r>
              <a:rPr lang="en-US" altLang="ja-JP" dirty="0" smtClean="0">
                <a:latin typeface="HGS創英角ﾎﾟｯﾌﾟ体" pitchFamily="50" charset="-128"/>
                <a:ea typeface="HGS創英角ﾎﾟｯﾌﾟ体" pitchFamily="50" charset="-128"/>
              </a:rPr>
              <a:t> *, </a:t>
            </a:r>
            <a:r>
              <a:rPr lang="en-US" altLang="ja-JP" dirty="0" err="1" smtClean="0">
                <a:latin typeface="HGS創英角ﾎﾟｯﾌﾟ体" pitchFamily="50" charset="-128"/>
                <a:ea typeface="HGS創英角ﾎﾟｯﾌﾟ体" pitchFamily="50" charset="-128"/>
              </a:rPr>
              <a:t>Nursen</a:t>
            </a:r>
            <a:r>
              <a:rPr lang="en-US" altLang="ja-JP" dirty="0" smtClean="0">
                <a:latin typeface="HGS創英角ﾎﾟｯﾌﾟ体" pitchFamily="50" charset="-128"/>
                <a:ea typeface="HGS創英角ﾎﾟｯﾌﾟ体" pitchFamily="50" charset="-128"/>
              </a:rPr>
              <a:t> O. </a:t>
            </a:r>
            <a:r>
              <a:rPr lang="en-US" altLang="ja-JP" dirty="0" err="1" smtClean="0">
                <a:latin typeface="HGS創英角ﾎﾟｯﾌﾟ体" pitchFamily="50" charset="-128"/>
                <a:ea typeface="HGS創英角ﾎﾟｯﾌﾟ体" pitchFamily="50" charset="-128"/>
              </a:rPr>
              <a:t>Nahcivan</a:t>
            </a:r>
            <a:endParaRPr lang="en-US" altLang="ja-JP" dirty="0" smtClean="0">
              <a:latin typeface="HGS創英角ﾎﾟｯﾌﾟ体" pitchFamily="50" charset="-128"/>
              <a:ea typeface="HGS創英角ﾎﾟｯﾌﾟ体" pitchFamily="50" charset="-128"/>
            </a:endParaRPr>
          </a:p>
          <a:p>
            <a:r>
              <a:rPr lang="en-US" altLang="ja-JP" dirty="0">
                <a:latin typeface="HGS創英角ﾎﾟｯﾌﾟ体" pitchFamily="50" charset="-128"/>
                <a:ea typeface="HGS創英角ﾎﾟｯﾌﾟ体" pitchFamily="50" charset="-128"/>
              </a:rPr>
              <a:t>Istanbul University, Florence Nightingale School of Nursing, Public Health Nursing Department, 34381 </a:t>
            </a:r>
            <a:r>
              <a:rPr lang="en-US" altLang="ja-JP" dirty="0" err="1">
                <a:latin typeface="HGS創英角ﾎﾟｯﾌﾟ体" pitchFamily="50" charset="-128"/>
                <a:ea typeface="HGS創英角ﾎﾟｯﾌﾟ体" pitchFamily="50" charset="-128"/>
              </a:rPr>
              <a:t>Sisli</a:t>
            </a:r>
            <a:r>
              <a:rPr lang="en-US" altLang="ja-JP" dirty="0">
                <a:latin typeface="HGS創英角ﾎﾟｯﾌﾟ体" pitchFamily="50" charset="-128"/>
                <a:ea typeface="HGS創英角ﾎﾟｯﾌﾟ体" pitchFamily="50" charset="-128"/>
              </a:rPr>
              <a:t>-Istanbul, Turkey</a:t>
            </a:r>
            <a:endParaRPr kumimoji="1" lang="ja-JP" altLang="en-US" dirty="0"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457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Procedures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/>
              <a:t>All study activities were approved by the </a:t>
            </a:r>
            <a:r>
              <a:rPr lang="en-US" altLang="ja-JP" dirty="0" smtClean="0"/>
              <a:t>University Health </a:t>
            </a:r>
            <a:r>
              <a:rPr lang="en-US" altLang="ja-JP" dirty="0"/>
              <a:t>Institutional </a:t>
            </a:r>
            <a:r>
              <a:rPr lang="en-US" altLang="ja-JP" b="1" u="sng" dirty="0"/>
              <a:t>Review Board</a:t>
            </a:r>
            <a:r>
              <a:rPr lang="en-US" altLang="ja-JP" dirty="0"/>
              <a:t>. </a:t>
            </a:r>
            <a:endParaRPr lang="en-US" altLang="ja-JP" dirty="0" smtClean="0"/>
          </a:p>
          <a:p>
            <a:r>
              <a:rPr lang="en-US" altLang="ja-JP" b="1" u="sng" dirty="0" smtClean="0"/>
              <a:t>Ethical </a:t>
            </a:r>
            <a:r>
              <a:rPr lang="en-US" altLang="ja-JP" b="1" u="sng" dirty="0"/>
              <a:t>approval </a:t>
            </a:r>
            <a:r>
              <a:rPr lang="en-US" altLang="ja-JP" dirty="0" smtClean="0"/>
              <a:t>was received </a:t>
            </a:r>
            <a:r>
              <a:rPr lang="en-US" altLang="ja-JP" dirty="0"/>
              <a:t>from the city provincial health director, </a:t>
            </a:r>
            <a:r>
              <a:rPr lang="en-US" altLang="ja-JP" dirty="0" smtClean="0"/>
              <a:t>the director </a:t>
            </a:r>
            <a:r>
              <a:rPr lang="en-US" altLang="ja-JP" dirty="0"/>
              <a:t>of health center and the primary school </a:t>
            </a:r>
            <a:r>
              <a:rPr lang="en-US" altLang="ja-JP" dirty="0" smtClean="0"/>
              <a:t>from where </a:t>
            </a:r>
            <a:r>
              <a:rPr lang="en-US" altLang="ja-JP" dirty="0"/>
              <a:t>the participants were recruited. </a:t>
            </a:r>
            <a:endParaRPr lang="en-US" altLang="ja-JP" dirty="0" smtClean="0"/>
          </a:p>
          <a:p>
            <a:r>
              <a:rPr lang="en-US" altLang="ja-JP" b="1" u="sng" dirty="0" smtClean="0"/>
              <a:t>Informed consent </a:t>
            </a:r>
            <a:r>
              <a:rPr lang="en-US" altLang="ja-JP" dirty="0" smtClean="0"/>
              <a:t>was </a:t>
            </a:r>
            <a:r>
              <a:rPr lang="en-US" altLang="ja-JP" dirty="0"/>
              <a:t>obtained in a face-to-face interview from </a:t>
            </a:r>
            <a:r>
              <a:rPr lang="en-US" altLang="ja-JP" dirty="0" smtClean="0"/>
              <a:t>all participants </a:t>
            </a:r>
            <a:r>
              <a:rPr lang="en-US" altLang="ja-JP" dirty="0"/>
              <a:t>before initiation of the study.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734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sz="3200" b="1" i="1" u="sng" dirty="0"/>
              <a:t>Fig. 2. Conceptual framework of the constructs of the health belief model: perceptions of susceptibility, benefits, barriers, and confidence.</a:t>
            </a:r>
            <a:endParaRPr kumimoji="1" lang="ja-JP" altLang="en-US" sz="3200" b="1" i="1" u="sn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8621165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525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/>
              <a:t>the BHP program was given to women </a:t>
            </a:r>
            <a:r>
              <a:rPr lang="en-US" altLang="ja-JP" dirty="0" smtClean="0"/>
              <a:t>in the </a:t>
            </a:r>
            <a:r>
              <a:rPr lang="en-US" altLang="ja-JP" dirty="0"/>
              <a:t>intervention group after the </a:t>
            </a:r>
            <a:r>
              <a:rPr lang="en-US" altLang="ja-JP" b="1" u="sng" dirty="0"/>
              <a:t>pretest </a:t>
            </a:r>
            <a:r>
              <a:rPr lang="en-US" altLang="ja-JP" b="1" u="sng" dirty="0" smtClean="0"/>
              <a:t>questionnaires</a:t>
            </a:r>
            <a:r>
              <a:rPr lang="en-US" altLang="ja-JP" dirty="0" smtClean="0"/>
              <a:t> were </a:t>
            </a:r>
            <a:r>
              <a:rPr lang="en-US" altLang="ja-JP" dirty="0"/>
              <a:t>administered. </a:t>
            </a:r>
            <a:endParaRPr lang="en-US" altLang="ja-JP" dirty="0" smtClean="0"/>
          </a:p>
          <a:p>
            <a:r>
              <a:rPr lang="en-US" altLang="ja-JP" dirty="0" smtClean="0"/>
              <a:t>At </a:t>
            </a:r>
            <a:r>
              <a:rPr lang="en-US" altLang="ja-JP" dirty="0"/>
              <a:t>the conclusion of the </a:t>
            </a:r>
            <a:r>
              <a:rPr lang="en-US" altLang="ja-JP" dirty="0" smtClean="0"/>
              <a:t>BHP program</a:t>
            </a:r>
            <a:r>
              <a:rPr lang="en-US" altLang="ja-JP" dirty="0"/>
              <a:t>, the women were administered the </a:t>
            </a:r>
            <a:r>
              <a:rPr lang="en-US" altLang="ja-JP" b="1" u="sng" dirty="0" smtClean="0"/>
              <a:t>posttest questionnaires</a:t>
            </a:r>
            <a:r>
              <a:rPr lang="en-US" altLang="ja-JP" dirty="0"/>
              <a:t>. </a:t>
            </a:r>
            <a:endParaRPr lang="en-US" altLang="ja-JP" dirty="0" smtClean="0"/>
          </a:p>
          <a:p>
            <a:r>
              <a:rPr lang="en-US" altLang="ja-JP" dirty="0" smtClean="0"/>
              <a:t>Approximately </a:t>
            </a:r>
            <a:r>
              <a:rPr lang="en-US" altLang="ja-JP" dirty="0"/>
              <a:t>3 and 6 months after </a:t>
            </a:r>
            <a:r>
              <a:rPr lang="en-US" altLang="ja-JP" dirty="0" smtClean="0"/>
              <a:t>the BHP </a:t>
            </a:r>
            <a:r>
              <a:rPr lang="en-US" altLang="ja-JP" dirty="0"/>
              <a:t>program, each participant was called and set up </a:t>
            </a:r>
            <a:r>
              <a:rPr lang="en-US" altLang="ja-JP" dirty="0" smtClean="0"/>
              <a:t>a time </a:t>
            </a:r>
            <a:r>
              <a:rPr lang="en-US" altLang="ja-JP" dirty="0"/>
              <a:t>to meet in the health center, to complete </a:t>
            </a:r>
            <a:r>
              <a:rPr lang="en-US" altLang="ja-JP" dirty="0" smtClean="0"/>
              <a:t>the follow-up </a:t>
            </a:r>
            <a:r>
              <a:rPr lang="en-US" altLang="ja-JP" dirty="0"/>
              <a:t>surveys.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78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smtClean="0"/>
              <a:t>breast health promotion (BHP)program</a:t>
            </a:r>
            <a:br>
              <a:rPr lang="en-US" altLang="ja-JP" dirty="0" smtClean="0"/>
            </a:b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268760"/>
            <a:ext cx="8712968" cy="5400600"/>
          </a:xfrm>
        </p:spPr>
        <p:txBody>
          <a:bodyPr>
            <a:normAutofit fontScale="62500" lnSpcReduction="20000"/>
          </a:bodyPr>
          <a:lstStyle/>
          <a:p>
            <a:r>
              <a:rPr lang="en-US" altLang="ja-JP" dirty="0" smtClean="0"/>
              <a:t>The BHP program</a:t>
            </a:r>
            <a:r>
              <a:rPr lang="en-US" altLang="ja-JP" dirty="0" smtClean="0"/>
              <a:t> aims </a:t>
            </a:r>
            <a:r>
              <a:rPr lang="en-US" altLang="ja-JP" dirty="0"/>
              <a:t>to promote breast </a:t>
            </a:r>
            <a:r>
              <a:rPr lang="en-US" altLang="ja-JP" dirty="0" smtClean="0"/>
              <a:t>health knowledge </a:t>
            </a:r>
            <a:r>
              <a:rPr lang="en-US" altLang="ja-JP" dirty="0"/>
              <a:t>and beliefs conducive to improve BSE, </a:t>
            </a:r>
            <a:r>
              <a:rPr lang="en-US" altLang="ja-JP" dirty="0" smtClean="0"/>
              <a:t>CBE, and </a:t>
            </a:r>
            <a:r>
              <a:rPr lang="en-US" altLang="ja-JP" dirty="0"/>
              <a:t>mammography </a:t>
            </a:r>
            <a:r>
              <a:rPr lang="en-US" altLang="ja-JP" dirty="0" err="1" smtClean="0"/>
              <a:t>behaviours</a:t>
            </a:r>
            <a:r>
              <a:rPr lang="en-US" altLang="ja-JP" dirty="0" smtClean="0"/>
              <a:t>.</a:t>
            </a:r>
          </a:p>
          <a:p>
            <a:r>
              <a:rPr lang="en-US" altLang="ja-JP" b="1" u="sng" dirty="0" smtClean="0"/>
              <a:t>Health education</a:t>
            </a:r>
          </a:p>
          <a:p>
            <a:pPr lvl="1"/>
            <a:r>
              <a:rPr lang="en-US" altLang="ja-JP" dirty="0"/>
              <a:t>A 35-min </a:t>
            </a:r>
            <a:r>
              <a:rPr lang="en-US" altLang="ja-JP" dirty="0" smtClean="0"/>
              <a:t>teaching session</a:t>
            </a:r>
          </a:p>
          <a:p>
            <a:pPr lvl="2"/>
            <a:r>
              <a:rPr lang="en-US" altLang="ja-JP" i="1" dirty="0" smtClean="0"/>
              <a:t>information on </a:t>
            </a:r>
            <a:r>
              <a:rPr lang="en-US" altLang="ja-JP" i="1" dirty="0"/>
              <a:t>breast anatomy, incidence, mortality, risk factors </a:t>
            </a:r>
            <a:r>
              <a:rPr lang="en-US" altLang="ja-JP" i="1" dirty="0" smtClean="0"/>
              <a:t>for breast </a:t>
            </a:r>
            <a:r>
              <a:rPr lang="en-US" altLang="ja-JP" i="1" dirty="0"/>
              <a:t>cancer development, breast changes, BSE, CBE, </a:t>
            </a:r>
            <a:r>
              <a:rPr lang="en-US" altLang="ja-JP" i="1" dirty="0" smtClean="0"/>
              <a:t>and mammography</a:t>
            </a:r>
            <a:r>
              <a:rPr lang="en-US" altLang="ja-JP" i="1" dirty="0"/>
              <a:t>, the importance of early detection of </a:t>
            </a:r>
            <a:r>
              <a:rPr lang="en-US" altLang="ja-JP" i="1" dirty="0" smtClean="0"/>
              <a:t>breast cancer </a:t>
            </a:r>
            <a:r>
              <a:rPr lang="en-US" altLang="ja-JP" i="1" dirty="0"/>
              <a:t>and treatment options of breast cancer, </a:t>
            </a:r>
            <a:r>
              <a:rPr lang="en-US" altLang="ja-JP" i="1" dirty="0" smtClean="0"/>
              <a:t>and messages </a:t>
            </a:r>
            <a:r>
              <a:rPr lang="en-US" altLang="ja-JP" i="1" dirty="0"/>
              <a:t>related to susceptibility to breast cancer</a:t>
            </a:r>
            <a:r>
              <a:rPr lang="en-US" altLang="ja-JP" i="1" dirty="0" smtClean="0"/>
              <a:t>,</a:t>
            </a:r>
            <a:r>
              <a:rPr lang="en-US" altLang="ja-JP" i="1" dirty="0"/>
              <a:t> confidence for BSE, the perceived benefits and barriers </a:t>
            </a:r>
            <a:r>
              <a:rPr lang="en-US" altLang="ja-JP" i="1" dirty="0" smtClean="0"/>
              <a:t>to BSE</a:t>
            </a:r>
            <a:r>
              <a:rPr lang="en-US" altLang="ja-JP" i="1" dirty="0"/>
              <a:t>, and the perceived benefits and barriers to </a:t>
            </a:r>
            <a:r>
              <a:rPr lang="en-US" altLang="ja-JP" i="1" dirty="0" smtClean="0"/>
              <a:t>mammography, and </a:t>
            </a:r>
            <a:r>
              <a:rPr lang="en-US" altLang="ja-JP" i="1" dirty="0"/>
              <a:t>access to screening services</a:t>
            </a:r>
            <a:endParaRPr lang="en-US" altLang="ja-JP" i="1" dirty="0" smtClean="0"/>
          </a:p>
          <a:p>
            <a:pPr lvl="1"/>
            <a:r>
              <a:rPr lang="en-US" altLang="ja-JP" dirty="0"/>
              <a:t>In a 15-min </a:t>
            </a:r>
            <a:r>
              <a:rPr lang="en-US" altLang="ja-JP" dirty="0" smtClean="0"/>
              <a:t>film</a:t>
            </a:r>
          </a:p>
          <a:p>
            <a:pPr lvl="2"/>
            <a:r>
              <a:rPr lang="en-US" altLang="ja-JP" i="1" dirty="0" smtClean="0"/>
              <a:t>The </a:t>
            </a:r>
            <a:r>
              <a:rPr lang="en-US" altLang="ja-JP" i="1" dirty="0"/>
              <a:t>English version of </a:t>
            </a:r>
            <a:r>
              <a:rPr lang="en-US" altLang="ja-JP" i="1" dirty="0" err="1" smtClean="0"/>
              <a:t>MammaCare</a:t>
            </a:r>
            <a:r>
              <a:rPr lang="en-US" altLang="ja-JP" i="1" dirty="0" smtClean="0"/>
              <a:t> Corporation </a:t>
            </a:r>
            <a:r>
              <a:rPr lang="en-US" altLang="ja-JP" i="1" dirty="0"/>
              <a:t>BSE film titled, ‘‘Instructions for Breast </a:t>
            </a:r>
            <a:r>
              <a:rPr lang="en-US" altLang="ja-JP" i="1" dirty="0" smtClean="0"/>
              <a:t>Self-Examination</a:t>
            </a:r>
            <a:r>
              <a:rPr lang="en-US" altLang="ja-JP" i="1" dirty="0"/>
              <a:t>’’</a:t>
            </a:r>
            <a:endParaRPr lang="en-US" altLang="ja-JP" i="1" dirty="0" smtClean="0"/>
          </a:p>
          <a:p>
            <a:r>
              <a:rPr lang="en-US" altLang="ja-JP" b="1" u="sng" dirty="0"/>
              <a:t>BSE </a:t>
            </a:r>
            <a:r>
              <a:rPr lang="en-US" altLang="ja-JP" b="1" u="sng" dirty="0" smtClean="0"/>
              <a:t>instruction</a:t>
            </a:r>
          </a:p>
          <a:p>
            <a:pPr lvl="1"/>
            <a:r>
              <a:rPr lang="en-US" altLang="ja-JP" i="1" dirty="0" smtClean="0"/>
              <a:t>The </a:t>
            </a:r>
            <a:r>
              <a:rPr lang="en-US" altLang="ja-JP" i="1" dirty="0"/>
              <a:t>individual BSE instruction (15 min</a:t>
            </a:r>
            <a:r>
              <a:rPr lang="en-US" altLang="ja-JP" i="1" dirty="0" smtClean="0"/>
              <a:t>)</a:t>
            </a:r>
            <a:r>
              <a:rPr lang="en-US" altLang="ja-JP" i="1" dirty="0"/>
              <a:t> used is a standard size five lumps version available </a:t>
            </a:r>
            <a:r>
              <a:rPr lang="en-US" altLang="ja-JP" i="1" dirty="0" smtClean="0"/>
              <a:t>from Health </a:t>
            </a:r>
            <a:r>
              <a:rPr lang="en-US" altLang="ja-JP" i="1" dirty="0" err="1"/>
              <a:t>Edco</a:t>
            </a:r>
            <a:r>
              <a:rPr lang="en-US" altLang="ja-JP" i="1" dirty="0"/>
              <a:t>, WRS Groups Ltd., Waco, TX, US</a:t>
            </a:r>
            <a:endParaRPr lang="en-US" altLang="ja-JP" i="1" dirty="0" smtClean="0"/>
          </a:p>
          <a:p>
            <a:r>
              <a:rPr lang="en-US" altLang="ja-JP" b="1" u="sng" dirty="0" smtClean="0"/>
              <a:t>Booklet</a:t>
            </a:r>
          </a:p>
          <a:p>
            <a:pPr lvl="1"/>
            <a:r>
              <a:rPr lang="en-US" altLang="ja-JP" i="1" dirty="0" smtClean="0"/>
              <a:t>27-page </a:t>
            </a:r>
            <a:r>
              <a:rPr lang="en-US" altLang="ja-JP" i="1" dirty="0"/>
              <a:t>booklet </a:t>
            </a:r>
            <a:r>
              <a:rPr lang="en-US" altLang="ja-JP" i="1" dirty="0" smtClean="0"/>
              <a:t>entitled ‘‘</a:t>
            </a:r>
            <a:r>
              <a:rPr lang="en-US" altLang="ja-JP" i="1" dirty="0"/>
              <a:t>Breast Cancer: Being Healthy is in Your Hands’’</a:t>
            </a:r>
            <a:endParaRPr lang="en-US" altLang="ja-JP" i="1" dirty="0" smtClean="0"/>
          </a:p>
          <a:p>
            <a:r>
              <a:rPr lang="en-US" altLang="ja-JP" b="1" u="sng" dirty="0" smtClean="0"/>
              <a:t>Calendar</a:t>
            </a:r>
          </a:p>
          <a:p>
            <a:pPr lvl="1"/>
            <a:r>
              <a:rPr lang="en-US" altLang="ja-JP" i="1" dirty="0"/>
              <a:t>entitled ‘‘Three Steps for </a:t>
            </a:r>
            <a:r>
              <a:rPr lang="en-US" altLang="ja-JP" i="1" dirty="0" smtClean="0"/>
              <a:t>Breast Health</a:t>
            </a:r>
            <a:r>
              <a:rPr lang="en-US" altLang="ja-JP" i="1" dirty="0"/>
              <a:t>’’</a:t>
            </a:r>
            <a:endParaRPr lang="en-US" altLang="ja-JP" i="1" dirty="0" smtClean="0"/>
          </a:p>
          <a:p>
            <a:r>
              <a:rPr lang="en-US" altLang="ja-JP" b="1" u="sng" dirty="0" smtClean="0"/>
              <a:t>Card</a:t>
            </a:r>
            <a:endParaRPr lang="en-US" altLang="ja-JP" b="1" u="sng" dirty="0"/>
          </a:p>
          <a:p>
            <a:pPr lvl="1"/>
            <a:r>
              <a:rPr lang="en-US" altLang="ja-JP" i="1" dirty="0"/>
              <a:t>‘‘Steps to Breast Self-Examination’’</a:t>
            </a:r>
            <a:endParaRPr kumimoji="1" lang="ja-JP" altLang="en-US" i="1" dirty="0"/>
          </a:p>
        </p:txBody>
      </p:sp>
    </p:spTree>
    <p:extLst>
      <p:ext uri="{BB962C8B-B14F-4D97-AF65-F5344CB8AC3E}">
        <p14:creationId xmlns:p14="http://schemas.microsoft.com/office/powerpoint/2010/main" val="37406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4842"/>
            <a:ext cx="8229600" cy="1143000"/>
          </a:xfrm>
        </p:spPr>
        <p:txBody>
          <a:bodyPr/>
          <a:lstStyle/>
          <a:p>
            <a:r>
              <a:rPr lang="en-US" altLang="ja-JP" dirty="0"/>
              <a:t>Instruments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616624"/>
          </a:xfrm>
        </p:spPr>
        <p:txBody>
          <a:bodyPr>
            <a:normAutofit fontScale="70000" lnSpcReduction="20000"/>
          </a:bodyPr>
          <a:lstStyle/>
          <a:p>
            <a:r>
              <a:rPr lang="en-US" altLang="ja-JP" b="1" u="sng" dirty="0"/>
              <a:t>The demographic data questionnaire </a:t>
            </a:r>
            <a:endParaRPr lang="en-US" altLang="ja-JP" b="1" u="sng" dirty="0" smtClean="0"/>
          </a:p>
          <a:p>
            <a:pPr lvl="1"/>
            <a:r>
              <a:rPr lang="en-US" altLang="ja-JP" i="1" dirty="0" smtClean="0"/>
              <a:t>age</a:t>
            </a:r>
            <a:r>
              <a:rPr lang="en-US" altLang="ja-JP" i="1" dirty="0"/>
              <a:t>, current marital status, years </a:t>
            </a:r>
            <a:r>
              <a:rPr lang="en-US" altLang="ja-JP" i="1" dirty="0" smtClean="0"/>
              <a:t>of education</a:t>
            </a:r>
            <a:r>
              <a:rPr lang="en-US" altLang="ja-JP" i="1" dirty="0"/>
              <a:t>, employment status, income level, </a:t>
            </a:r>
            <a:r>
              <a:rPr lang="en-US" altLang="ja-JP" i="1" dirty="0" smtClean="0"/>
              <a:t>having children</a:t>
            </a:r>
            <a:r>
              <a:rPr lang="en-US" altLang="ja-JP" i="1" dirty="0"/>
              <a:t>, length of residence in Istanbul, and </a:t>
            </a:r>
            <a:r>
              <a:rPr lang="en-US" altLang="ja-JP" i="1" dirty="0" smtClean="0"/>
              <a:t>health insurance coverage, having knowledge of </a:t>
            </a:r>
            <a:r>
              <a:rPr lang="en-US" altLang="ja-JP" i="1" dirty="0"/>
              <a:t>breast cancer, BSE, and mammography, </a:t>
            </a:r>
            <a:r>
              <a:rPr lang="en-US" altLang="ja-JP" i="1" dirty="0" smtClean="0"/>
              <a:t>having a </a:t>
            </a:r>
            <a:r>
              <a:rPr lang="en-US" altLang="ja-JP" i="1" dirty="0"/>
              <a:t>family history of breast cancer, </a:t>
            </a:r>
            <a:r>
              <a:rPr lang="en-US" altLang="ja-JP" i="1" dirty="0" err="1" smtClean="0"/>
              <a:t>gynaecologist</a:t>
            </a:r>
            <a:r>
              <a:rPr lang="en-US" altLang="ja-JP" i="1" dirty="0" smtClean="0"/>
              <a:t> </a:t>
            </a:r>
            <a:r>
              <a:rPr lang="en-US" altLang="ja-JP" i="1" dirty="0"/>
              <a:t>as </a:t>
            </a:r>
            <a:r>
              <a:rPr lang="en-US" altLang="ja-JP" i="1" dirty="0" smtClean="0"/>
              <a:t>a regular physician.</a:t>
            </a:r>
          </a:p>
          <a:p>
            <a:r>
              <a:rPr lang="en-US" altLang="ja-JP" b="1" u="sng" dirty="0"/>
              <a:t>The follow-up </a:t>
            </a:r>
            <a:r>
              <a:rPr lang="en-US" altLang="ja-JP" b="1" u="sng" dirty="0" smtClean="0"/>
              <a:t>questionnaire</a:t>
            </a:r>
          </a:p>
          <a:p>
            <a:pPr lvl="1"/>
            <a:r>
              <a:rPr lang="en-US" altLang="ja-JP" i="1" dirty="0" smtClean="0"/>
              <a:t>‘‘</a:t>
            </a:r>
            <a:r>
              <a:rPr lang="en-US" altLang="ja-JP" i="1" dirty="0"/>
              <a:t>regular </a:t>
            </a:r>
            <a:r>
              <a:rPr lang="en-US" altLang="ja-JP" i="1" dirty="0" smtClean="0"/>
              <a:t>BSE” or ‘‘</a:t>
            </a:r>
            <a:r>
              <a:rPr lang="en-US" altLang="ja-JP" i="1" dirty="0"/>
              <a:t>irregular BSE</a:t>
            </a:r>
            <a:r>
              <a:rPr lang="en-US" altLang="ja-JP" i="1" dirty="0" smtClean="0"/>
              <a:t>’’.</a:t>
            </a:r>
          </a:p>
          <a:p>
            <a:r>
              <a:rPr lang="en-US" altLang="ja-JP" b="1" u="sng" dirty="0" smtClean="0"/>
              <a:t>Breast </a:t>
            </a:r>
            <a:r>
              <a:rPr lang="en-US" altLang="ja-JP" b="1" u="sng" dirty="0"/>
              <a:t>Self-Examination Proficiency Rating </a:t>
            </a:r>
            <a:r>
              <a:rPr lang="en-US" altLang="ja-JP" b="1" u="sng" dirty="0" smtClean="0"/>
              <a:t>Instrument (BSEPRI)</a:t>
            </a:r>
          </a:p>
          <a:p>
            <a:pPr lvl="1"/>
            <a:r>
              <a:rPr lang="en-US" altLang="ja-JP" i="1" dirty="0"/>
              <a:t>checklist with ten items measuring BSE inspection </a:t>
            </a:r>
            <a:r>
              <a:rPr lang="en-US" altLang="ja-JP" i="1" dirty="0" smtClean="0"/>
              <a:t>and palpation skills</a:t>
            </a:r>
            <a:r>
              <a:rPr lang="en-US" altLang="ja-JP" i="1" dirty="0"/>
              <a:t> (</a:t>
            </a:r>
            <a:r>
              <a:rPr lang="en-US" altLang="ja-JP" i="1" dirty="0" smtClean="0"/>
              <a:t>score to 100) </a:t>
            </a:r>
          </a:p>
          <a:p>
            <a:pPr lvl="1"/>
            <a:r>
              <a:rPr lang="en-US" altLang="ja-JP" i="1" dirty="0"/>
              <a:t>T</a:t>
            </a:r>
            <a:r>
              <a:rPr lang="en-US" altLang="ja-JP" i="1" dirty="0" smtClean="0"/>
              <a:t>he </a:t>
            </a:r>
            <a:r>
              <a:rPr lang="en-US" altLang="ja-JP" i="1" dirty="0"/>
              <a:t>lump detection </a:t>
            </a:r>
            <a:r>
              <a:rPr lang="en-US" altLang="ja-JP" i="1" dirty="0" smtClean="0"/>
              <a:t>skill</a:t>
            </a:r>
          </a:p>
          <a:p>
            <a:r>
              <a:rPr lang="en-US" altLang="ja-JP" b="1" u="sng" dirty="0" smtClean="0"/>
              <a:t>Champion’s </a:t>
            </a:r>
            <a:r>
              <a:rPr lang="en-US" altLang="ja-JP" b="1" u="sng" dirty="0"/>
              <a:t>Health Belief Model Scale (CHBMS) </a:t>
            </a:r>
            <a:r>
              <a:rPr lang="en-US" altLang="ja-JP" b="1" u="sng" dirty="0" smtClean="0"/>
              <a:t>of breast </a:t>
            </a:r>
            <a:r>
              <a:rPr lang="en-US" altLang="ja-JP" b="1" u="sng" dirty="0"/>
              <a:t>cancer screening </a:t>
            </a:r>
            <a:endParaRPr lang="en-US" altLang="ja-JP" b="1" u="sng" dirty="0" smtClean="0"/>
          </a:p>
          <a:p>
            <a:pPr lvl="1"/>
            <a:r>
              <a:rPr lang="en-US" altLang="ja-JP" i="1" dirty="0" smtClean="0"/>
              <a:t>health beliefs </a:t>
            </a:r>
            <a:r>
              <a:rPr lang="en-US" altLang="ja-JP" i="1" dirty="0"/>
              <a:t>of susceptibility (5 items), benefits of BSE (</a:t>
            </a:r>
            <a:r>
              <a:rPr lang="en-US" altLang="ja-JP" i="1" dirty="0" smtClean="0"/>
              <a:t>6 items</a:t>
            </a:r>
            <a:r>
              <a:rPr lang="en-US" altLang="ja-JP" i="1" dirty="0"/>
              <a:t>), benefits of mammography (6 items), barriers </a:t>
            </a:r>
            <a:r>
              <a:rPr lang="en-US" altLang="ja-JP" i="1" dirty="0" smtClean="0"/>
              <a:t>to BSE </a:t>
            </a:r>
            <a:r>
              <a:rPr lang="en-US" altLang="ja-JP" i="1" dirty="0"/>
              <a:t>(6 items), barriers to mammography (5 items), </a:t>
            </a:r>
            <a:r>
              <a:rPr lang="en-US" altLang="ja-JP" i="1" dirty="0" smtClean="0"/>
              <a:t>and confidence </a:t>
            </a:r>
            <a:r>
              <a:rPr lang="en-US" altLang="ja-JP" i="1" dirty="0"/>
              <a:t>(11 items</a:t>
            </a:r>
            <a:r>
              <a:rPr lang="en-US" altLang="ja-JP" i="1" dirty="0" smtClean="0"/>
              <a:t>)</a:t>
            </a:r>
          </a:p>
          <a:p>
            <a:r>
              <a:rPr lang="en-US" altLang="ja-JP" b="1" u="sng" dirty="0" smtClean="0"/>
              <a:t>The </a:t>
            </a:r>
            <a:r>
              <a:rPr lang="en-US" altLang="ja-JP" b="1" u="sng" dirty="0"/>
              <a:t>breast health knowledge (BHK) form </a:t>
            </a:r>
            <a:endParaRPr lang="en-US" altLang="ja-JP" b="1" u="sng" dirty="0" smtClean="0"/>
          </a:p>
          <a:p>
            <a:pPr lvl="1"/>
            <a:r>
              <a:rPr lang="en-US" altLang="ja-JP" i="1" dirty="0" smtClean="0"/>
              <a:t>knowledge </a:t>
            </a:r>
            <a:r>
              <a:rPr lang="en-US" altLang="ja-JP" i="1" dirty="0"/>
              <a:t>about breast cancer. The </a:t>
            </a:r>
            <a:r>
              <a:rPr lang="en-US" altLang="ja-JP" i="1" dirty="0" smtClean="0"/>
              <a:t>22-item form</a:t>
            </a:r>
            <a:endParaRPr kumimoji="1" lang="ja-JP" altLang="en-US" i="1" dirty="0"/>
          </a:p>
        </p:txBody>
      </p:sp>
    </p:spTree>
    <p:extLst>
      <p:ext uri="{BB962C8B-B14F-4D97-AF65-F5344CB8AC3E}">
        <p14:creationId xmlns:p14="http://schemas.microsoft.com/office/powerpoint/2010/main" val="380453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Statistical analysis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ja-JP" dirty="0"/>
              <a:t>The data were analyzed by using </a:t>
            </a:r>
            <a:r>
              <a:rPr lang="en-US" altLang="ja-JP" b="1" u="sng" dirty="0"/>
              <a:t>SPSS, version 11</a:t>
            </a:r>
            <a:r>
              <a:rPr lang="en-US" altLang="ja-JP" b="1" u="sng" dirty="0" smtClean="0"/>
              <a:t>.</a:t>
            </a:r>
          </a:p>
          <a:p>
            <a:r>
              <a:rPr lang="en-US" altLang="ja-JP" b="1" u="sng" dirty="0" smtClean="0"/>
              <a:t>Chi-square </a:t>
            </a:r>
            <a:r>
              <a:rPr lang="en-US" altLang="ja-JP" b="1" u="sng" dirty="0"/>
              <a:t>tests </a:t>
            </a:r>
            <a:r>
              <a:rPr lang="en-US" altLang="ja-JP" dirty="0"/>
              <a:t>for categorical data and </a:t>
            </a:r>
            <a:r>
              <a:rPr lang="en-US" altLang="ja-JP" b="1" u="sng" dirty="0"/>
              <a:t>independent </a:t>
            </a:r>
            <a:r>
              <a:rPr lang="en-US" altLang="ja-JP" b="1" u="sng" dirty="0" smtClean="0"/>
              <a:t>t-tests </a:t>
            </a:r>
            <a:r>
              <a:rPr lang="en-US" altLang="ja-JP" dirty="0" smtClean="0"/>
              <a:t>for </a:t>
            </a:r>
            <a:r>
              <a:rPr lang="en-US" altLang="ja-JP" dirty="0"/>
              <a:t>continuous data were used. </a:t>
            </a:r>
            <a:endParaRPr lang="en-US" altLang="ja-JP" dirty="0" smtClean="0"/>
          </a:p>
          <a:p>
            <a:r>
              <a:rPr lang="en-US" altLang="ja-JP" dirty="0" smtClean="0"/>
              <a:t>And </a:t>
            </a:r>
            <a:r>
              <a:rPr lang="en-US" altLang="ja-JP" dirty="0"/>
              <a:t>chi-square test, </a:t>
            </a:r>
            <a:r>
              <a:rPr lang="en-US" altLang="ja-JP" dirty="0" smtClean="0"/>
              <a:t>t-test, and </a:t>
            </a:r>
            <a:r>
              <a:rPr lang="en-US" altLang="ja-JP" b="1" u="sng" dirty="0"/>
              <a:t>Mann–Whitney U-test </a:t>
            </a:r>
            <a:r>
              <a:rPr lang="en-US" altLang="ja-JP" dirty="0"/>
              <a:t>were used to </a:t>
            </a:r>
            <a:r>
              <a:rPr lang="en-US" altLang="ja-JP" dirty="0" smtClean="0"/>
              <a:t>assess changes </a:t>
            </a:r>
            <a:r>
              <a:rPr lang="en-US" altLang="ja-JP" dirty="0"/>
              <a:t>in mammography, CBE, and BSE rates. </a:t>
            </a:r>
            <a:endParaRPr lang="en-US" altLang="ja-JP" dirty="0" smtClean="0"/>
          </a:p>
          <a:p>
            <a:r>
              <a:rPr lang="en-US" altLang="ja-JP" dirty="0" smtClean="0"/>
              <a:t>The t-tests were </a:t>
            </a:r>
            <a:r>
              <a:rPr lang="en-US" altLang="ja-JP" dirty="0"/>
              <a:t>used to assess changes in health beliefs from pre- </a:t>
            </a:r>
            <a:r>
              <a:rPr lang="en-US" altLang="ja-JP" dirty="0" smtClean="0"/>
              <a:t>to post-intervention</a:t>
            </a:r>
            <a:r>
              <a:rPr lang="en-US" altLang="ja-JP" dirty="0"/>
              <a:t>. </a:t>
            </a:r>
            <a:endParaRPr lang="en-US" altLang="ja-JP" dirty="0" smtClean="0"/>
          </a:p>
          <a:p>
            <a:r>
              <a:rPr lang="en-US" altLang="ja-JP" dirty="0" smtClean="0"/>
              <a:t>Repeated </a:t>
            </a:r>
            <a:r>
              <a:rPr lang="en-US" altLang="ja-JP" dirty="0"/>
              <a:t>measures analysis of </a:t>
            </a:r>
            <a:r>
              <a:rPr lang="en-US" altLang="ja-JP" dirty="0" smtClean="0"/>
              <a:t>variance (</a:t>
            </a:r>
            <a:r>
              <a:rPr lang="en-US" altLang="ja-JP" b="1" u="sng" dirty="0" smtClean="0"/>
              <a:t>ANOVA</a:t>
            </a:r>
            <a:r>
              <a:rPr lang="en-US" altLang="ja-JP" dirty="0"/>
              <a:t>) was used to evaluate the changes in </a:t>
            </a:r>
            <a:r>
              <a:rPr lang="en-US" altLang="ja-JP" dirty="0" smtClean="0"/>
              <a:t>knowledge of </a:t>
            </a:r>
            <a:r>
              <a:rPr lang="en-US" altLang="ja-JP" dirty="0"/>
              <a:t>breast health over time within the intervention </a:t>
            </a:r>
            <a:r>
              <a:rPr lang="en-US" altLang="ja-JP" dirty="0" smtClean="0"/>
              <a:t>and control </a:t>
            </a:r>
            <a:r>
              <a:rPr lang="en-US" altLang="ja-JP" dirty="0"/>
              <a:t>groups. </a:t>
            </a:r>
            <a:endParaRPr lang="en-US" altLang="ja-JP" dirty="0" smtClean="0"/>
          </a:p>
          <a:p>
            <a:r>
              <a:rPr lang="en-US" altLang="ja-JP" b="1" u="sng" dirty="0" smtClean="0"/>
              <a:t>Adjusted </a:t>
            </a:r>
            <a:r>
              <a:rPr lang="en-US" altLang="ja-JP" b="1" u="sng" dirty="0"/>
              <a:t>odds ratios </a:t>
            </a:r>
            <a:r>
              <a:rPr lang="en-US" altLang="ja-JP" dirty="0"/>
              <a:t>and </a:t>
            </a:r>
            <a:r>
              <a:rPr lang="en-US" altLang="ja-JP" b="1" u="sng" dirty="0"/>
              <a:t>95% </a:t>
            </a:r>
            <a:r>
              <a:rPr lang="en-US" altLang="ja-JP" b="1" u="sng" dirty="0" smtClean="0"/>
              <a:t>confidence intervals </a:t>
            </a:r>
            <a:r>
              <a:rPr lang="en-US" altLang="ja-JP" b="1" u="sng" dirty="0"/>
              <a:t>(CI) </a:t>
            </a:r>
            <a:r>
              <a:rPr lang="en-US" altLang="ja-JP" dirty="0"/>
              <a:t>are reported for practicing BSE at the 3- </a:t>
            </a:r>
            <a:r>
              <a:rPr lang="en-US" altLang="ja-JP" dirty="0" smtClean="0"/>
              <a:t>and 6-month </a:t>
            </a:r>
            <a:r>
              <a:rPr lang="en-US" altLang="ja-JP" dirty="0"/>
              <a:t>follow-ups. </a:t>
            </a:r>
            <a:endParaRPr lang="en-US" altLang="ja-JP" dirty="0" smtClean="0"/>
          </a:p>
          <a:p>
            <a:r>
              <a:rPr lang="en-US" altLang="ja-JP" dirty="0" smtClean="0"/>
              <a:t>All </a:t>
            </a:r>
            <a:r>
              <a:rPr lang="en-US" altLang="ja-JP" dirty="0"/>
              <a:t>tests of significance are </a:t>
            </a:r>
            <a:r>
              <a:rPr lang="en-US" altLang="ja-JP" dirty="0" smtClean="0"/>
              <a:t>evaluated at </a:t>
            </a:r>
            <a:r>
              <a:rPr lang="en-US" altLang="ja-JP" dirty="0"/>
              <a:t>the </a:t>
            </a:r>
            <a:r>
              <a:rPr lang="en-US" altLang="ja-JP" b="1" u="sng" dirty="0"/>
              <a:t>p &lt; 0.05 level</a:t>
            </a:r>
            <a:r>
              <a:rPr lang="en-US" altLang="ja-JP" dirty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910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altLang="ja-JP" dirty="0"/>
              <a:t>Results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88632"/>
          </a:xfrm>
        </p:spPr>
        <p:txBody>
          <a:bodyPr>
            <a:noAutofit/>
          </a:bodyPr>
          <a:lstStyle/>
          <a:p>
            <a:r>
              <a:rPr lang="en-US" altLang="ja-JP" sz="2200" dirty="0"/>
              <a:t>97 in the intervention group, 93 in the control group.</a:t>
            </a:r>
          </a:p>
          <a:p>
            <a:r>
              <a:rPr lang="en-US" altLang="ja-JP" sz="2200" dirty="0"/>
              <a:t>The mean age of the sample was 46.59 years (range = </a:t>
            </a:r>
            <a:r>
              <a:rPr lang="en-US" altLang="ja-JP" sz="2200" dirty="0" smtClean="0"/>
              <a:t>41–59</a:t>
            </a:r>
            <a:r>
              <a:rPr lang="en-US" altLang="ja-JP" sz="2200" dirty="0"/>
              <a:t>; SD = 4.23). </a:t>
            </a:r>
            <a:endParaRPr lang="en-US" altLang="ja-JP" sz="2200" dirty="0" smtClean="0"/>
          </a:p>
          <a:p>
            <a:r>
              <a:rPr lang="en-US" altLang="ja-JP" sz="2200" dirty="0" smtClean="0"/>
              <a:t>The </a:t>
            </a:r>
            <a:r>
              <a:rPr lang="en-US" altLang="ja-JP" sz="2200" dirty="0"/>
              <a:t>majority were married (92%) and </a:t>
            </a:r>
            <a:r>
              <a:rPr lang="en-US" altLang="ja-JP" sz="2200" dirty="0" smtClean="0"/>
              <a:t>not working </a:t>
            </a:r>
            <a:r>
              <a:rPr lang="en-US" altLang="ja-JP" sz="2200" dirty="0"/>
              <a:t>(73%). </a:t>
            </a:r>
            <a:endParaRPr lang="en-US" altLang="ja-JP" sz="2200" dirty="0" smtClean="0"/>
          </a:p>
          <a:p>
            <a:r>
              <a:rPr lang="en-US" altLang="ja-JP" sz="2200" dirty="0" smtClean="0"/>
              <a:t>Fifty-four </a:t>
            </a:r>
            <a:r>
              <a:rPr lang="en-US" altLang="ja-JP" sz="2200" dirty="0"/>
              <a:t>percent of the sample </a:t>
            </a:r>
            <a:r>
              <a:rPr lang="en-US" altLang="ja-JP" sz="2200" dirty="0" smtClean="0"/>
              <a:t>had attended </a:t>
            </a:r>
            <a:r>
              <a:rPr lang="en-US" altLang="ja-JP" sz="2200" dirty="0"/>
              <a:t>school for 1–8 years, and 46% had </a:t>
            </a:r>
            <a:r>
              <a:rPr lang="en-US" altLang="ja-JP" sz="2200" dirty="0" smtClean="0"/>
              <a:t>attended school </a:t>
            </a:r>
            <a:r>
              <a:rPr lang="en-US" altLang="ja-JP" sz="2200" dirty="0"/>
              <a:t>for more than 9 years. </a:t>
            </a:r>
            <a:endParaRPr lang="en-US" altLang="ja-JP" sz="2200" dirty="0" smtClean="0"/>
          </a:p>
          <a:p>
            <a:r>
              <a:rPr lang="en-US" altLang="ja-JP" sz="2200" dirty="0" smtClean="0"/>
              <a:t>Most </a:t>
            </a:r>
            <a:r>
              <a:rPr lang="en-US" altLang="ja-JP" sz="2200" dirty="0"/>
              <a:t>participants </a:t>
            </a:r>
            <a:r>
              <a:rPr lang="en-US" altLang="ja-JP" sz="2200" dirty="0" smtClean="0"/>
              <a:t>perceived income </a:t>
            </a:r>
            <a:r>
              <a:rPr lang="en-US" altLang="ja-JP" sz="2200" dirty="0"/>
              <a:t>level middle (75.8%), bad/very bad (8.4%) </a:t>
            </a:r>
            <a:r>
              <a:rPr lang="en-US" altLang="ja-JP" sz="2200" dirty="0" smtClean="0"/>
              <a:t>and good/very </a:t>
            </a:r>
            <a:r>
              <a:rPr lang="en-US" altLang="ja-JP" sz="2200" dirty="0"/>
              <a:t>good (15.8%). </a:t>
            </a:r>
            <a:endParaRPr lang="en-US" altLang="ja-JP" sz="2200" dirty="0" smtClean="0"/>
          </a:p>
          <a:p>
            <a:r>
              <a:rPr lang="en-US" altLang="ja-JP" sz="2200" dirty="0" smtClean="0"/>
              <a:t>With </a:t>
            </a:r>
            <a:r>
              <a:rPr lang="en-US" altLang="ja-JP" sz="2200" dirty="0"/>
              <a:t>regard to health </a:t>
            </a:r>
            <a:r>
              <a:rPr lang="en-US" altLang="ja-JP" sz="2200" dirty="0" smtClean="0"/>
              <a:t>status perception</a:t>
            </a:r>
            <a:r>
              <a:rPr lang="en-US" altLang="ja-JP" sz="2200" dirty="0"/>
              <a:t>, 44% reported being in good to excellent </a:t>
            </a:r>
            <a:r>
              <a:rPr lang="en-US" altLang="ja-JP" sz="2200" dirty="0" smtClean="0"/>
              <a:t>health, and </a:t>
            </a:r>
            <a:r>
              <a:rPr lang="en-US" altLang="ja-JP" sz="2200" dirty="0"/>
              <a:t>56% reported fair health. </a:t>
            </a:r>
            <a:endParaRPr lang="en-US" altLang="ja-JP" sz="2200" dirty="0" smtClean="0"/>
          </a:p>
          <a:p>
            <a:r>
              <a:rPr lang="en-US" altLang="ja-JP" sz="2200" dirty="0" smtClean="0"/>
              <a:t>Ninety-two </a:t>
            </a:r>
            <a:r>
              <a:rPr lang="en-US" altLang="ja-JP" sz="2200" dirty="0"/>
              <a:t>percent </a:t>
            </a:r>
            <a:r>
              <a:rPr lang="en-US" altLang="ja-JP" sz="2200" dirty="0" smtClean="0"/>
              <a:t>of women </a:t>
            </a:r>
            <a:r>
              <a:rPr lang="en-US" altLang="ja-JP" sz="2200" dirty="0"/>
              <a:t>had health insurance, </a:t>
            </a:r>
            <a:endParaRPr lang="en-US" altLang="ja-JP" sz="2200" dirty="0" smtClean="0"/>
          </a:p>
          <a:p>
            <a:r>
              <a:rPr lang="en-US" altLang="ja-JP" sz="2200" dirty="0" smtClean="0"/>
              <a:t>all </a:t>
            </a:r>
            <a:r>
              <a:rPr lang="en-US" altLang="ja-JP" sz="2200" dirty="0"/>
              <a:t>the </a:t>
            </a:r>
            <a:r>
              <a:rPr lang="en-US" altLang="ja-JP" sz="2200" dirty="0" smtClean="0"/>
              <a:t>participants were </a:t>
            </a:r>
            <a:r>
              <a:rPr lang="en-US" altLang="ja-JP" sz="2200" dirty="0"/>
              <a:t>residing in Istanbul at least 5 years. </a:t>
            </a:r>
            <a:endParaRPr lang="en-US" altLang="ja-JP" sz="2200" dirty="0" smtClean="0"/>
          </a:p>
          <a:p>
            <a:r>
              <a:rPr lang="en-US" altLang="ja-JP" sz="2200" dirty="0" smtClean="0"/>
              <a:t>There </a:t>
            </a:r>
            <a:r>
              <a:rPr lang="en-US" altLang="ja-JP" sz="2200" dirty="0"/>
              <a:t>were </a:t>
            </a:r>
            <a:r>
              <a:rPr lang="en-US" altLang="ja-JP" sz="2200" dirty="0" smtClean="0"/>
              <a:t>no significant </a:t>
            </a:r>
            <a:r>
              <a:rPr lang="en-US" altLang="ja-JP" sz="2200" dirty="0"/>
              <a:t>differences between participants’ </a:t>
            </a:r>
            <a:r>
              <a:rPr lang="en-US" altLang="ja-JP" sz="2200" dirty="0" smtClean="0"/>
              <a:t>characteristics at </a:t>
            </a:r>
            <a:r>
              <a:rPr lang="en-US" altLang="ja-JP" sz="2200" dirty="0"/>
              <a:t>baseline among the two groups (age, marital </a:t>
            </a:r>
            <a:r>
              <a:rPr lang="en-US" altLang="ja-JP" sz="2200" dirty="0" smtClean="0"/>
              <a:t>status, years </a:t>
            </a:r>
            <a:r>
              <a:rPr lang="en-US" altLang="ja-JP" sz="2200" dirty="0"/>
              <a:t>of education, employment status, income </a:t>
            </a:r>
            <a:r>
              <a:rPr lang="en-US" altLang="ja-JP" sz="2200" dirty="0" smtClean="0"/>
              <a:t>level, having </a:t>
            </a:r>
            <a:r>
              <a:rPr lang="en-US" altLang="ja-JP" sz="2200" dirty="0"/>
              <a:t>children, length of residence in Istanbul, and </a:t>
            </a:r>
            <a:r>
              <a:rPr lang="en-US" altLang="ja-JP" sz="2200" dirty="0" smtClean="0"/>
              <a:t>health insurance </a:t>
            </a:r>
            <a:r>
              <a:rPr lang="en-US" altLang="ja-JP" sz="2200" dirty="0"/>
              <a:t>coverage).</a:t>
            </a:r>
            <a:endParaRPr kumimoji="1" lang="ja-JP" altLang="en-US" sz="2200" dirty="0"/>
          </a:p>
        </p:txBody>
      </p:sp>
    </p:spTree>
    <p:extLst>
      <p:ext uri="{BB962C8B-B14F-4D97-AF65-F5344CB8AC3E}">
        <p14:creationId xmlns:p14="http://schemas.microsoft.com/office/powerpoint/2010/main" val="307348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Change in BSE frequency and BSE proficiency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90663"/>
            <a:ext cx="8794774" cy="4386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125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336704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dirty="0" smtClean="0"/>
              <a:t>Among </a:t>
            </a:r>
            <a:r>
              <a:rPr lang="en-US" altLang="ja-JP" dirty="0"/>
              <a:t>those </a:t>
            </a:r>
            <a:r>
              <a:rPr lang="en-US" altLang="ja-JP" dirty="0" smtClean="0"/>
              <a:t>who never </a:t>
            </a:r>
            <a:r>
              <a:rPr lang="en-US" altLang="ja-JP" dirty="0"/>
              <a:t>performed BSE before the BHP program, 36.1</a:t>
            </a:r>
            <a:r>
              <a:rPr lang="en-US" altLang="ja-JP" dirty="0" smtClean="0"/>
              <a:t>% (</a:t>
            </a:r>
            <a:r>
              <a:rPr lang="en-US" altLang="ja-JP" dirty="0"/>
              <a:t>n = 35) of the intervention group and 11.8% (n = 11) of </a:t>
            </a:r>
            <a:r>
              <a:rPr lang="en-US" altLang="ja-JP" dirty="0" smtClean="0"/>
              <a:t>the controls </a:t>
            </a:r>
            <a:r>
              <a:rPr lang="en-US" altLang="ja-JP" dirty="0"/>
              <a:t>initiated to perform BSE in the 3 months. </a:t>
            </a:r>
            <a:r>
              <a:rPr lang="en-US" altLang="ja-JP" dirty="0" smtClean="0"/>
              <a:t>Likewise,26.8</a:t>
            </a:r>
            <a:r>
              <a:rPr lang="en-US" altLang="ja-JP" dirty="0"/>
              <a:t>% (n = 26) of the intervention group, and 9.7% (n = 9) </a:t>
            </a:r>
            <a:r>
              <a:rPr lang="en-US" altLang="ja-JP" dirty="0" smtClean="0"/>
              <a:t>of the </a:t>
            </a:r>
            <a:r>
              <a:rPr lang="en-US" altLang="ja-JP" dirty="0"/>
              <a:t>control group performed regular BSE at the 6 </a:t>
            </a:r>
            <a:r>
              <a:rPr lang="en-US" altLang="ja-JP" dirty="0" smtClean="0"/>
              <a:t>months after </a:t>
            </a:r>
            <a:r>
              <a:rPr lang="en-US" altLang="ja-JP" dirty="0"/>
              <a:t>the BHP program</a:t>
            </a:r>
            <a:r>
              <a:rPr lang="en-US" altLang="ja-JP" dirty="0" smtClean="0"/>
              <a:t>.</a:t>
            </a:r>
          </a:p>
          <a:p>
            <a:r>
              <a:rPr lang="en-US" altLang="ja-JP" dirty="0" smtClean="0"/>
              <a:t>At </a:t>
            </a:r>
            <a:r>
              <a:rPr lang="en-US" altLang="ja-JP" dirty="0"/>
              <a:t>3-month </a:t>
            </a:r>
            <a:r>
              <a:rPr lang="en-US" altLang="ja-JP" dirty="0" err="1" smtClean="0"/>
              <a:t>followup</a:t>
            </a:r>
            <a:r>
              <a:rPr lang="en-US" altLang="ja-JP" dirty="0" smtClean="0"/>
              <a:t>, BSE </a:t>
            </a:r>
            <a:r>
              <a:rPr lang="en-US" altLang="ja-JP" dirty="0"/>
              <a:t>skills mean scores were significantly higher for </a:t>
            </a:r>
            <a:r>
              <a:rPr lang="en-US" altLang="ja-JP" dirty="0" smtClean="0"/>
              <a:t>the intervention </a:t>
            </a:r>
            <a:r>
              <a:rPr lang="en-US" altLang="ja-JP" dirty="0"/>
              <a:t>group (x = 80 out of 100, SD = 13.8) </a:t>
            </a:r>
            <a:r>
              <a:rPr lang="en-US" altLang="ja-JP" dirty="0" smtClean="0"/>
              <a:t>compared with </a:t>
            </a:r>
            <a:r>
              <a:rPr lang="en-US" altLang="ja-JP" dirty="0"/>
              <a:t>control group (x = 24.2 out of 100, SD = 18.4</a:t>
            </a:r>
            <a:r>
              <a:rPr lang="en-US" altLang="ja-JP" dirty="0" smtClean="0"/>
              <a:t>) (</a:t>
            </a:r>
            <a:r>
              <a:rPr lang="en-US" altLang="ja-JP" dirty="0"/>
              <a:t>p &lt; 0.001). At 6-month follow-up, BSE skills mean </a:t>
            </a:r>
            <a:r>
              <a:rPr lang="en-US" altLang="ja-JP" dirty="0" smtClean="0"/>
              <a:t>scores were </a:t>
            </a:r>
            <a:r>
              <a:rPr lang="en-US" altLang="ja-JP" dirty="0"/>
              <a:t>69.5 (SD = 13.3) for the intervention group, and </a:t>
            </a:r>
            <a:r>
              <a:rPr lang="en-US" altLang="ja-JP" dirty="0" smtClean="0"/>
              <a:t>27.2 (SD </a:t>
            </a:r>
            <a:r>
              <a:rPr lang="en-US" altLang="ja-JP" dirty="0"/>
              <a:t>= 17.8) for the control group (p &lt; 0.001). </a:t>
            </a:r>
            <a:endParaRPr lang="en-US" altLang="ja-JP" dirty="0" smtClean="0"/>
          </a:p>
          <a:p>
            <a:r>
              <a:rPr lang="en-US" altLang="ja-JP" dirty="0" smtClean="0"/>
              <a:t>At 3-month follow-up</a:t>
            </a:r>
            <a:r>
              <a:rPr lang="en-US" altLang="ja-JP" dirty="0"/>
              <a:t>, mean lump detection scores were higher for </a:t>
            </a:r>
            <a:r>
              <a:rPr lang="en-US" altLang="ja-JP" dirty="0" smtClean="0"/>
              <a:t>the intervention </a:t>
            </a:r>
            <a:r>
              <a:rPr lang="en-US" altLang="ja-JP" dirty="0"/>
              <a:t>group (3.9 out of 5, SD = 0.8) than for </a:t>
            </a:r>
            <a:r>
              <a:rPr lang="en-US" altLang="ja-JP" dirty="0" smtClean="0"/>
              <a:t>the control </a:t>
            </a:r>
            <a:r>
              <a:rPr lang="en-US" altLang="ja-JP" dirty="0"/>
              <a:t>group (1.3 out of 5, SD = 0.7). It was 3.3 (SD = </a:t>
            </a:r>
            <a:r>
              <a:rPr lang="en-US" altLang="ja-JP" dirty="0" smtClean="0"/>
              <a:t>0.7) for </a:t>
            </a:r>
            <a:r>
              <a:rPr lang="en-US" altLang="ja-JP" dirty="0"/>
              <a:t>the intervention group and 1.6 (SD = 0.8) for the </a:t>
            </a:r>
            <a:r>
              <a:rPr lang="en-US" altLang="ja-JP" dirty="0" smtClean="0"/>
              <a:t>control group </a:t>
            </a:r>
            <a:r>
              <a:rPr lang="en-US" altLang="ja-JP" dirty="0"/>
              <a:t>at 6-month follow-up (p &lt; 0.001).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4264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Change in mammography frequency and clinical breast</a:t>
            </a:r>
            <a:br>
              <a:rPr lang="en-US" altLang="ja-JP" dirty="0"/>
            </a:br>
            <a:r>
              <a:rPr lang="en-US" altLang="ja-JP" dirty="0"/>
              <a:t>examination frequency</a:t>
            </a:r>
            <a:endParaRPr kumimoji="1" lang="ja-JP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16832"/>
            <a:ext cx="8424936" cy="4699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458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Introduction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/>
              <a:t>Mammography, clinical breast examination (CBE), </a:t>
            </a:r>
            <a:r>
              <a:rPr lang="en-US" altLang="ja-JP" dirty="0" smtClean="0"/>
              <a:t>and breast </a:t>
            </a:r>
            <a:r>
              <a:rPr lang="en-US" altLang="ja-JP" dirty="0"/>
              <a:t>self-examination (BSE) are recommended </a:t>
            </a:r>
            <a:r>
              <a:rPr lang="en-US" altLang="ja-JP" dirty="0" smtClean="0"/>
              <a:t>methods to </a:t>
            </a:r>
            <a:r>
              <a:rPr lang="en-US" altLang="ja-JP" dirty="0"/>
              <a:t>detect early breast cancer in </a:t>
            </a:r>
            <a:r>
              <a:rPr lang="en-US" altLang="ja-JP" dirty="0" smtClean="0"/>
              <a:t>women.</a:t>
            </a:r>
          </a:p>
          <a:p>
            <a:r>
              <a:rPr lang="en-US" altLang="ja-JP" dirty="0" smtClean="0"/>
              <a:t>The effectiveness of </a:t>
            </a:r>
            <a:r>
              <a:rPr lang="en-US" altLang="ja-JP" dirty="0"/>
              <a:t>mammography is well established and </a:t>
            </a:r>
            <a:r>
              <a:rPr lang="en-US" altLang="ja-JP" dirty="0" smtClean="0"/>
              <a:t>considered to </a:t>
            </a:r>
            <a:r>
              <a:rPr lang="en-US" altLang="ja-JP" dirty="0"/>
              <a:t>be the most important and specific method of </a:t>
            </a:r>
            <a:r>
              <a:rPr lang="en-US" altLang="ja-JP" dirty="0" smtClean="0"/>
              <a:t>detecting breast </a:t>
            </a:r>
            <a:r>
              <a:rPr lang="en-US" altLang="ja-JP" dirty="0"/>
              <a:t>cancer early. </a:t>
            </a:r>
            <a:endParaRPr lang="en-US" altLang="ja-JP" dirty="0" smtClean="0"/>
          </a:p>
          <a:p>
            <a:r>
              <a:rPr lang="en-US" altLang="ja-JP" dirty="0" smtClean="0"/>
              <a:t>The </a:t>
            </a:r>
            <a:r>
              <a:rPr lang="en-US" altLang="ja-JP" dirty="0"/>
              <a:t>BSE and CBE remain </a:t>
            </a:r>
            <a:r>
              <a:rPr lang="en-US" altLang="ja-JP" dirty="0" smtClean="0"/>
              <a:t>additional methods </a:t>
            </a:r>
            <a:r>
              <a:rPr lang="en-US" altLang="ja-JP" dirty="0"/>
              <a:t>to detect breast cancer and represent </a:t>
            </a:r>
            <a:r>
              <a:rPr lang="en-US" altLang="ja-JP" dirty="0" smtClean="0"/>
              <a:t>noninvasive options</a:t>
            </a:r>
            <a:r>
              <a:rPr lang="en-US" altLang="ja-JP" dirty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9773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At baseline, women were non-adherent with respect </a:t>
            </a:r>
            <a:r>
              <a:rPr lang="en-US" altLang="ja-JP" dirty="0" smtClean="0"/>
              <a:t>to mammography </a:t>
            </a:r>
            <a:r>
              <a:rPr lang="en-US" altLang="ja-JP" dirty="0"/>
              <a:t>and CBE guidelines</a:t>
            </a:r>
            <a:r>
              <a:rPr lang="en-US" altLang="ja-JP" dirty="0" smtClean="0"/>
              <a:t>.</a:t>
            </a:r>
          </a:p>
          <a:p>
            <a:r>
              <a:rPr lang="en-US" altLang="ja-JP" dirty="0"/>
              <a:t>Rates of </a:t>
            </a:r>
            <a:r>
              <a:rPr lang="en-US" altLang="ja-JP" dirty="0" smtClean="0"/>
              <a:t>mammography use </a:t>
            </a:r>
            <a:r>
              <a:rPr lang="en-US" altLang="ja-JP" dirty="0"/>
              <a:t>in the intervention versus control group </a:t>
            </a:r>
            <a:r>
              <a:rPr lang="en-US" altLang="ja-JP" dirty="0" smtClean="0"/>
              <a:t>were 15.5</a:t>
            </a:r>
            <a:r>
              <a:rPr lang="en-US" altLang="ja-JP" dirty="0"/>
              <a:t>% versus 9.7%, </a:t>
            </a:r>
            <a:endParaRPr lang="en-US" altLang="ja-JP" dirty="0" smtClean="0"/>
          </a:p>
          <a:p>
            <a:r>
              <a:rPr lang="en-US" altLang="ja-JP" dirty="0" smtClean="0"/>
              <a:t>and </a:t>
            </a:r>
            <a:r>
              <a:rPr lang="en-US" altLang="ja-JP" dirty="0"/>
              <a:t>rates of CBE use in the </a:t>
            </a:r>
            <a:r>
              <a:rPr lang="en-US" altLang="ja-JP" dirty="0" smtClean="0"/>
              <a:t>intervention versus </a:t>
            </a:r>
            <a:r>
              <a:rPr lang="en-US" altLang="ja-JP" dirty="0"/>
              <a:t>control group were 11.3% versus 6.5%.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5957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Change in breast health knowledge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ja-JP" dirty="0"/>
              <a:t>Before the BHP program, the intervention group’s </a:t>
            </a:r>
            <a:r>
              <a:rPr lang="en-US" altLang="ja-JP" dirty="0" smtClean="0"/>
              <a:t>mean level </a:t>
            </a:r>
            <a:r>
              <a:rPr lang="en-US" altLang="ja-JP" dirty="0"/>
              <a:t>of knowledge (</a:t>
            </a:r>
            <a:r>
              <a:rPr lang="en-US" altLang="ja-JP" dirty="0" smtClean="0"/>
              <a:t>8.85±2.40</a:t>
            </a:r>
            <a:r>
              <a:rPr lang="en-US" altLang="ja-JP" dirty="0"/>
              <a:t>) was essentially the same </a:t>
            </a:r>
            <a:r>
              <a:rPr lang="en-US" altLang="ja-JP" dirty="0" smtClean="0"/>
              <a:t>as the </a:t>
            </a:r>
            <a:r>
              <a:rPr lang="en-US" altLang="ja-JP" dirty="0"/>
              <a:t>control group (</a:t>
            </a:r>
            <a:r>
              <a:rPr lang="en-US" altLang="ja-JP" dirty="0" smtClean="0"/>
              <a:t>8.98</a:t>
            </a:r>
            <a:r>
              <a:rPr lang="en-US" altLang="ja-JP" dirty="0" smtClean="0"/>
              <a:t>±</a:t>
            </a:r>
            <a:r>
              <a:rPr lang="en-US" altLang="ja-JP" dirty="0" smtClean="0"/>
              <a:t>2.45</a:t>
            </a:r>
            <a:r>
              <a:rPr lang="en-US" altLang="ja-JP" dirty="0"/>
              <a:t>) and there was not </a:t>
            </a:r>
            <a:r>
              <a:rPr lang="en-US" altLang="ja-JP" dirty="0" smtClean="0"/>
              <a:t>a statistically </a:t>
            </a:r>
            <a:r>
              <a:rPr lang="en-US" altLang="ja-JP" dirty="0"/>
              <a:t>significant difference between the two </a:t>
            </a:r>
            <a:r>
              <a:rPr lang="en-US" altLang="ja-JP" dirty="0" smtClean="0"/>
              <a:t>groups in </a:t>
            </a:r>
            <a:r>
              <a:rPr lang="en-US" altLang="ja-JP" dirty="0"/>
              <a:t>the mean breast health knowledge scores (p = 0.73). </a:t>
            </a:r>
            <a:endParaRPr lang="en-US" altLang="ja-JP" dirty="0" smtClean="0"/>
          </a:p>
          <a:p>
            <a:r>
              <a:rPr lang="en-US" altLang="ja-JP" dirty="0" smtClean="0"/>
              <a:t>At the 3-month </a:t>
            </a:r>
            <a:r>
              <a:rPr lang="en-US" altLang="ja-JP" dirty="0"/>
              <a:t>data collection, the mean knowledge score </a:t>
            </a:r>
            <a:r>
              <a:rPr lang="en-US" altLang="ja-JP" dirty="0" smtClean="0"/>
              <a:t>of 18.16</a:t>
            </a:r>
            <a:r>
              <a:rPr lang="en-US" altLang="ja-JP" dirty="0" smtClean="0"/>
              <a:t>±</a:t>
            </a:r>
            <a:r>
              <a:rPr lang="en-US" altLang="ja-JP" dirty="0" smtClean="0"/>
              <a:t> </a:t>
            </a:r>
            <a:r>
              <a:rPr lang="en-US" altLang="ja-JP" dirty="0"/>
              <a:t>1.47 for the intervention group was </a:t>
            </a:r>
            <a:r>
              <a:rPr lang="en-US" altLang="ja-JP" dirty="0" smtClean="0"/>
              <a:t>significantly higher </a:t>
            </a:r>
            <a:r>
              <a:rPr lang="en-US" altLang="ja-JP" dirty="0"/>
              <a:t>than the mean score of </a:t>
            </a:r>
            <a:r>
              <a:rPr lang="en-US" altLang="ja-JP" dirty="0" smtClean="0"/>
              <a:t>9.96</a:t>
            </a:r>
            <a:r>
              <a:rPr lang="en-US" altLang="ja-JP" dirty="0" smtClean="0"/>
              <a:t>±</a:t>
            </a:r>
            <a:r>
              <a:rPr lang="en-US" altLang="ja-JP" dirty="0" smtClean="0"/>
              <a:t>2.69 </a:t>
            </a:r>
            <a:r>
              <a:rPr lang="en-US" altLang="ja-JP" dirty="0"/>
              <a:t>for the </a:t>
            </a:r>
            <a:r>
              <a:rPr lang="en-US" altLang="ja-JP" dirty="0" smtClean="0"/>
              <a:t>control group </a:t>
            </a:r>
            <a:r>
              <a:rPr lang="en-US" altLang="ja-JP" dirty="0"/>
              <a:t>(p &lt; 0.001). </a:t>
            </a:r>
            <a:endParaRPr lang="en-US" altLang="ja-JP" dirty="0" smtClean="0"/>
          </a:p>
          <a:p>
            <a:r>
              <a:rPr lang="en-US" altLang="ja-JP" dirty="0" smtClean="0"/>
              <a:t>At </a:t>
            </a:r>
            <a:r>
              <a:rPr lang="en-US" altLang="ja-JP" dirty="0"/>
              <a:t>the 6-month data collection, </a:t>
            </a:r>
            <a:r>
              <a:rPr lang="en-US" altLang="ja-JP" dirty="0" smtClean="0"/>
              <a:t>the intervention </a:t>
            </a:r>
            <a:r>
              <a:rPr lang="en-US" altLang="ja-JP" dirty="0"/>
              <a:t>group’s knowledge scores (x = 16.46) </a:t>
            </a:r>
            <a:r>
              <a:rPr lang="en-US" altLang="ja-JP" dirty="0" smtClean="0"/>
              <a:t>had decreased</a:t>
            </a:r>
            <a:r>
              <a:rPr lang="en-US" altLang="ja-JP" dirty="0"/>
              <a:t>, while the control group’s knowledge </a:t>
            </a:r>
            <a:r>
              <a:rPr lang="en-US" altLang="ja-JP" dirty="0" smtClean="0"/>
              <a:t>scores (x </a:t>
            </a:r>
            <a:r>
              <a:rPr lang="en-US" altLang="ja-JP" dirty="0"/>
              <a:t>= 10.13) had increased from the 3-month </a:t>
            </a:r>
            <a:r>
              <a:rPr lang="en-US" altLang="ja-JP" dirty="0" smtClean="0"/>
              <a:t>measurement and </a:t>
            </a:r>
            <a:r>
              <a:rPr lang="en-US" altLang="ja-JP" dirty="0"/>
              <a:t>the mean knowledge score of the intervention group </a:t>
            </a:r>
            <a:r>
              <a:rPr lang="en-US" altLang="ja-JP" dirty="0" smtClean="0"/>
              <a:t>was significantly </a:t>
            </a:r>
            <a:r>
              <a:rPr lang="en-US" altLang="ja-JP" dirty="0"/>
              <a:t>higher than the mean score of control </a:t>
            </a:r>
            <a:r>
              <a:rPr lang="en-US" altLang="ja-JP" dirty="0" smtClean="0"/>
              <a:t>group (p </a:t>
            </a:r>
            <a:r>
              <a:rPr lang="en-US" altLang="ja-JP" dirty="0"/>
              <a:t>&lt; 0.001).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408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Changes in health beliefs</a:t>
            </a:r>
            <a:endParaRPr kumimoji="1" lang="ja-JP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12776"/>
            <a:ext cx="8945328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086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08712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dirty="0"/>
              <a:t>For the intervention group, </a:t>
            </a:r>
            <a:endParaRPr lang="en-US" altLang="ja-JP" dirty="0" smtClean="0"/>
          </a:p>
          <a:p>
            <a:pPr lvl="1"/>
            <a:r>
              <a:rPr lang="en-US" altLang="ja-JP" dirty="0"/>
              <a:t>I</a:t>
            </a:r>
            <a:r>
              <a:rPr lang="en-US" altLang="ja-JP" dirty="0" smtClean="0"/>
              <a:t>ncrease</a:t>
            </a:r>
          </a:p>
          <a:p>
            <a:pPr lvl="2"/>
            <a:r>
              <a:rPr lang="en-US" altLang="ja-JP" dirty="0" smtClean="0"/>
              <a:t>perceived susceptibility, </a:t>
            </a:r>
          </a:p>
          <a:p>
            <a:pPr lvl="2"/>
            <a:r>
              <a:rPr lang="en-US" altLang="ja-JP" dirty="0" smtClean="0"/>
              <a:t>perceived </a:t>
            </a:r>
            <a:r>
              <a:rPr lang="en-US" altLang="ja-JP" dirty="0"/>
              <a:t>benefits of BSE and mammography, and 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confidence</a:t>
            </a:r>
            <a:endParaRPr lang="en-US" altLang="ja-JP" dirty="0"/>
          </a:p>
          <a:p>
            <a:pPr lvl="1"/>
            <a:r>
              <a:rPr lang="en-US" altLang="ja-JP" dirty="0" smtClean="0"/>
              <a:t>Decrease</a:t>
            </a:r>
          </a:p>
          <a:p>
            <a:pPr lvl="2"/>
            <a:r>
              <a:rPr lang="en-US" altLang="ja-JP" dirty="0" smtClean="0"/>
              <a:t>perceived </a:t>
            </a:r>
            <a:r>
              <a:rPr lang="en-US" altLang="ja-JP" dirty="0"/>
              <a:t>barriers to mammography</a:t>
            </a:r>
          </a:p>
          <a:p>
            <a:pPr lvl="1"/>
            <a:r>
              <a:rPr lang="en-US" altLang="ja-JP" dirty="0" smtClean="0"/>
              <a:t>No changes </a:t>
            </a:r>
            <a:r>
              <a:rPr lang="en-US" altLang="ja-JP" dirty="0"/>
              <a:t>were 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perceived </a:t>
            </a:r>
            <a:r>
              <a:rPr lang="en-US" altLang="ja-JP" dirty="0"/>
              <a:t>barriers to BSE. </a:t>
            </a:r>
            <a:endParaRPr lang="en-US" altLang="ja-JP" dirty="0" smtClean="0"/>
          </a:p>
          <a:p>
            <a:r>
              <a:rPr lang="en-US" altLang="ja-JP" dirty="0" smtClean="0"/>
              <a:t>For the control </a:t>
            </a:r>
            <a:r>
              <a:rPr lang="en-US" altLang="ja-JP" dirty="0"/>
              <a:t>group, </a:t>
            </a:r>
            <a:r>
              <a:rPr lang="en-US" altLang="ja-JP" dirty="0" smtClean="0"/>
              <a:t>	</a:t>
            </a:r>
          </a:p>
          <a:p>
            <a:pPr lvl="1"/>
            <a:r>
              <a:rPr lang="en-US" altLang="ja-JP" dirty="0"/>
              <a:t>I</a:t>
            </a:r>
            <a:r>
              <a:rPr lang="en-US" altLang="ja-JP" dirty="0" smtClean="0"/>
              <a:t>ncrease</a:t>
            </a:r>
          </a:p>
          <a:p>
            <a:pPr lvl="2"/>
            <a:r>
              <a:rPr lang="en-US" altLang="ja-JP" dirty="0" smtClean="0"/>
              <a:t>confidence</a:t>
            </a:r>
            <a:r>
              <a:rPr lang="en-US" altLang="ja-JP" dirty="0"/>
              <a:t>, 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perceived </a:t>
            </a:r>
            <a:r>
              <a:rPr lang="en-US" altLang="ja-JP" dirty="0"/>
              <a:t>barriers to mammography</a:t>
            </a:r>
          </a:p>
          <a:p>
            <a:pPr lvl="1"/>
            <a:r>
              <a:rPr lang="en-US" altLang="ja-JP" dirty="0" smtClean="0"/>
              <a:t>Decrease</a:t>
            </a:r>
          </a:p>
          <a:p>
            <a:pPr lvl="2"/>
            <a:r>
              <a:rPr lang="en-US" altLang="ja-JP" dirty="0" smtClean="0"/>
              <a:t>perceived </a:t>
            </a:r>
            <a:r>
              <a:rPr lang="en-US" altLang="ja-JP" dirty="0"/>
              <a:t>susceptibility,</a:t>
            </a:r>
          </a:p>
          <a:p>
            <a:pPr lvl="2"/>
            <a:r>
              <a:rPr lang="en-US" altLang="ja-JP" dirty="0"/>
              <a:t>perceived barriers to BSE, 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perceived </a:t>
            </a:r>
            <a:r>
              <a:rPr lang="en-US" altLang="ja-JP" dirty="0"/>
              <a:t>benefits </a:t>
            </a:r>
            <a:r>
              <a:rPr lang="en-US" altLang="ja-JP" dirty="0" smtClean="0"/>
              <a:t>of mammography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7318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Discussion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In this study, </a:t>
            </a:r>
            <a:r>
              <a:rPr lang="en-US" altLang="ja-JP" b="1" u="sng" dirty="0"/>
              <a:t>the BHP </a:t>
            </a:r>
            <a:r>
              <a:rPr lang="en-US" altLang="ja-JP" b="1" u="sng" dirty="0" smtClean="0"/>
              <a:t>program significantly </a:t>
            </a:r>
            <a:r>
              <a:rPr lang="en-US" altLang="ja-JP" b="1" u="sng" dirty="0"/>
              <a:t>improved BSE rates among women</a:t>
            </a:r>
            <a:r>
              <a:rPr lang="en-US" altLang="ja-JP" dirty="0"/>
              <a:t>. </a:t>
            </a:r>
            <a:endParaRPr lang="en-US" altLang="ja-JP" dirty="0" smtClean="0"/>
          </a:p>
          <a:p>
            <a:r>
              <a:rPr lang="en-US" altLang="ja-JP" dirty="0" smtClean="0"/>
              <a:t>However, </a:t>
            </a:r>
            <a:r>
              <a:rPr lang="en-US" altLang="ja-JP" b="1" u="sng" dirty="0" smtClean="0"/>
              <a:t>it </a:t>
            </a:r>
            <a:r>
              <a:rPr lang="en-US" altLang="ja-JP" b="1" u="sng" dirty="0"/>
              <a:t>did not have the anticipated effect on CBE </a:t>
            </a:r>
            <a:r>
              <a:rPr lang="en-US" altLang="ja-JP" b="1" u="sng" dirty="0" smtClean="0"/>
              <a:t>and mammography </a:t>
            </a:r>
            <a:r>
              <a:rPr lang="en-US" altLang="ja-JP" b="1" u="sng" dirty="0"/>
              <a:t>rates.</a:t>
            </a:r>
            <a:endParaRPr kumimoji="1" lang="ja-JP" altLang="en-US" b="1" u="sng" dirty="0"/>
          </a:p>
        </p:txBody>
      </p:sp>
    </p:spTree>
    <p:extLst>
      <p:ext uri="{BB962C8B-B14F-4D97-AF65-F5344CB8AC3E}">
        <p14:creationId xmlns:p14="http://schemas.microsoft.com/office/powerpoint/2010/main" val="77435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 fontScale="92500" lnSpcReduction="10000"/>
          </a:bodyPr>
          <a:lstStyle/>
          <a:p>
            <a:r>
              <a:rPr lang="en-US" altLang="ja-JP" b="1" u="sng" dirty="0" smtClean="0"/>
              <a:t>1. In </a:t>
            </a:r>
            <a:r>
              <a:rPr lang="en-US" altLang="ja-JP" b="1" u="sng" dirty="0"/>
              <a:t>the current study, BSE performance was </a:t>
            </a:r>
            <a:r>
              <a:rPr lang="en-US" altLang="ja-JP" b="1" u="sng" dirty="0" smtClean="0"/>
              <a:t>evaluated with </a:t>
            </a:r>
            <a:r>
              <a:rPr lang="en-US" altLang="ja-JP" b="1" u="sng" dirty="0"/>
              <a:t>both BSE frequency and BSE proficiency (skills </a:t>
            </a:r>
            <a:r>
              <a:rPr lang="en-US" altLang="ja-JP" b="1" u="sng" dirty="0" smtClean="0"/>
              <a:t>and lump </a:t>
            </a:r>
            <a:r>
              <a:rPr lang="en-US" altLang="ja-JP" b="1" u="sng" dirty="0"/>
              <a:t>detection</a:t>
            </a:r>
            <a:r>
              <a:rPr lang="en-US" altLang="ja-JP" b="1" u="sng" dirty="0" smtClean="0"/>
              <a:t>).</a:t>
            </a:r>
          </a:p>
          <a:p>
            <a:r>
              <a:rPr lang="en-US" altLang="ja-JP" b="1" u="sng" dirty="0" smtClean="0"/>
              <a:t>Teaching </a:t>
            </a:r>
            <a:r>
              <a:rPr lang="en-US" altLang="ja-JP" b="1" u="sng" dirty="0"/>
              <a:t>BSE significantly improves the BSE performance</a:t>
            </a:r>
            <a:r>
              <a:rPr lang="en-US" altLang="ja-JP" b="1" u="sng" dirty="0" smtClean="0"/>
              <a:t>.</a:t>
            </a:r>
          </a:p>
          <a:p>
            <a:pPr lvl="1"/>
            <a:r>
              <a:rPr lang="en-US" altLang="ja-JP" i="1" dirty="0"/>
              <a:t>The </a:t>
            </a:r>
            <a:r>
              <a:rPr lang="en-US" altLang="ja-JP" i="1" dirty="0" smtClean="0"/>
              <a:t>results are </a:t>
            </a:r>
            <a:r>
              <a:rPr lang="en-US" altLang="ja-JP" i="1" dirty="0"/>
              <a:t>in line with those of several earlier studies </a:t>
            </a:r>
            <a:r>
              <a:rPr lang="en-US" altLang="ja-JP" i="1" dirty="0" smtClean="0"/>
              <a:t>reporting that </a:t>
            </a:r>
            <a:r>
              <a:rPr lang="en-US" altLang="ja-JP" i="1" dirty="0"/>
              <a:t>BSE training increases the frequency of BSE </a:t>
            </a:r>
            <a:r>
              <a:rPr lang="en-US" altLang="ja-JP" i="1" dirty="0" smtClean="0"/>
              <a:t>and increases </a:t>
            </a:r>
            <a:r>
              <a:rPr lang="en-US" altLang="ja-JP" i="1" dirty="0"/>
              <a:t>women’s understanding of the technique (</a:t>
            </a:r>
            <a:r>
              <a:rPr lang="en-US" altLang="ja-JP" i="1" dirty="0" err="1" smtClean="0"/>
              <a:t>Avci</a:t>
            </a:r>
            <a:r>
              <a:rPr lang="en-US" altLang="ja-JP" i="1" dirty="0" smtClean="0"/>
              <a:t> and </a:t>
            </a:r>
            <a:r>
              <a:rPr lang="en-US" altLang="ja-JP" i="1" dirty="0" err="1"/>
              <a:t>Gozum</a:t>
            </a:r>
            <a:r>
              <a:rPr lang="en-US" altLang="ja-JP" i="1" dirty="0"/>
              <a:t>, 2009; </a:t>
            </a:r>
            <a:r>
              <a:rPr lang="en-US" altLang="ja-JP" i="1" dirty="0" err="1"/>
              <a:t>Budakoglu</a:t>
            </a:r>
            <a:r>
              <a:rPr lang="en-US" altLang="ja-JP" i="1" dirty="0"/>
              <a:t> et al., 2007; Coleman et al</a:t>
            </a:r>
            <a:r>
              <a:rPr lang="en-US" altLang="ja-JP" i="1" dirty="0" smtClean="0"/>
              <a:t>., </a:t>
            </a:r>
            <a:r>
              <a:rPr lang="da-DK" altLang="ja-JP" i="1" dirty="0" smtClean="0"/>
              <a:t>2003</a:t>
            </a:r>
            <a:r>
              <a:rPr lang="da-DK" altLang="ja-JP" i="1" dirty="0"/>
              <a:t>; Funke et al., 2008; Hacihasanoglu and Gozum, </a:t>
            </a:r>
            <a:r>
              <a:rPr lang="da-DK" altLang="ja-JP" i="1" dirty="0" smtClean="0"/>
              <a:t>2008; Lee </a:t>
            </a:r>
            <a:r>
              <a:rPr lang="da-DK" altLang="ja-JP" i="1" dirty="0"/>
              <a:t>et al., 2003; Lu, 2001; Luszczynska, 2004; </a:t>
            </a:r>
            <a:r>
              <a:rPr lang="da-DK" altLang="ja-JP" i="1" dirty="0" smtClean="0"/>
              <a:t>Sorensen </a:t>
            </a:r>
            <a:r>
              <a:rPr lang="en-US" altLang="ja-JP" i="1" dirty="0" smtClean="0"/>
              <a:t>et </a:t>
            </a:r>
            <a:r>
              <a:rPr lang="en-US" altLang="ja-JP" i="1" dirty="0"/>
              <a:t>al., 2005; Taylor, 2002; Wood and Duffy, 2004; </a:t>
            </a:r>
            <a:r>
              <a:rPr lang="en-US" altLang="ja-JP" i="1" dirty="0" smtClean="0"/>
              <a:t>Wood et </a:t>
            </a:r>
            <a:r>
              <a:rPr lang="en-US" altLang="ja-JP" i="1" dirty="0"/>
              <a:t>al., 2002</a:t>
            </a:r>
            <a:r>
              <a:rPr lang="en-US" altLang="ja-JP" i="1" dirty="0" smtClean="0"/>
              <a:t>).</a:t>
            </a:r>
          </a:p>
          <a:p>
            <a:pPr lvl="1"/>
            <a:r>
              <a:rPr lang="en-US" altLang="ja-JP" i="1" dirty="0"/>
              <a:t>women in Taylor’s </a:t>
            </a:r>
            <a:r>
              <a:rPr lang="en-US" altLang="ja-JP" i="1" dirty="0" smtClean="0"/>
              <a:t>study (2002</a:t>
            </a:r>
            <a:r>
              <a:rPr lang="en-US" altLang="ja-JP" i="1" dirty="0"/>
              <a:t>) did not improve their BSE technique </a:t>
            </a:r>
            <a:r>
              <a:rPr lang="en-US" altLang="ja-JP" i="1" dirty="0" smtClean="0"/>
              <a:t>after participation </a:t>
            </a:r>
            <a:r>
              <a:rPr lang="en-US" altLang="ja-JP" i="1" dirty="0"/>
              <a:t>in a 2-h BSE education program.</a:t>
            </a:r>
            <a:endParaRPr kumimoji="1" lang="ja-JP" altLang="en-US" i="1" dirty="0"/>
          </a:p>
        </p:txBody>
      </p:sp>
    </p:spTree>
    <p:extLst>
      <p:ext uri="{BB962C8B-B14F-4D97-AF65-F5344CB8AC3E}">
        <p14:creationId xmlns:p14="http://schemas.microsoft.com/office/powerpoint/2010/main" val="16465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88640"/>
            <a:ext cx="8784976" cy="6408712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b="1" u="sng" dirty="0"/>
              <a:t>In addition to BSE frequency, the woman’s ability </a:t>
            </a:r>
            <a:r>
              <a:rPr lang="en-US" altLang="ja-JP" b="1" u="sng" dirty="0" smtClean="0"/>
              <a:t>to perform </a:t>
            </a:r>
            <a:r>
              <a:rPr lang="en-US" altLang="ja-JP" b="1" u="sng" dirty="0"/>
              <a:t>BSE correctly is at least equally important. </a:t>
            </a:r>
            <a:endParaRPr lang="en-US" altLang="ja-JP" b="1" u="sng" dirty="0" smtClean="0"/>
          </a:p>
          <a:p>
            <a:r>
              <a:rPr lang="en-US" altLang="ja-JP" b="1" u="sng" dirty="0" smtClean="0"/>
              <a:t>In the current </a:t>
            </a:r>
            <a:r>
              <a:rPr lang="en-US" altLang="ja-JP" b="1" u="sng" dirty="0"/>
              <a:t>study, women who had participated in the </a:t>
            </a:r>
            <a:r>
              <a:rPr lang="en-US" altLang="ja-JP" b="1" u="sng" dirty="0" smtClean="0"/>
              <a:t>BHP program </a:t>
            </a:r>
            <a:r>
              <a:rPr lang="en-US" altLang="ja-JP" b="1" u="sng" dirty="0"/>
              <a:t>were more likely to perform BSE proficiently at </a:t>
            </a:r>
            <a:r>
              <a:rPr lang="en-US" altLang="ja-JP" b="1" u="sng" dirty="0" smtClean="0"/>
              <a:t>3 and </a:t>
            </a:r>
            <a:r>
              <a:rPr lang="en-US" altLang="ja-JP" b="1" u="sng" dirty="0"/>
              <a:t>6 months after the program</a:t>
            </a:r>
            <a:r>
              <a:rPr lang="en-US" altLang="ja-JP" b="1" u="sng" dirty="0" smtClean="0"/>
              <a:t>.</a:t>
            </a:r>
            <a:r>
              <a:rPr lang="en-US" altLang="ja-JP" b="1" u="sng" dirty="0"/>
              <a:t> </a:t>
            </a:r>
            <a:endParaRPr lang="en-US" altLang="ja-JP" b="1" u="sng" dirty="0" smtClean="0"/>
          </a:p>
          <a:p>
            <a:r>
              <a:rPr lang="en-US" altLang="ja-JP" dirty="0"/>
              <a:t>U</a:t>
            </a:r>
            <a:r>
              <a:rPr lang="en-US" altLang="ja-JP" dirty="0" smtClean="0"/>
              <a:t>sing </a:t>
            </a:r>
            <a:r>
              <a:rPr lang="en-US" altLang="ja-JP" dirty="0"/>
              <a:t>a breast model may be </a:t>
            </a:r>
            <a:r>
              <a:rPr lang="en-US" altLang="ja-JP" dirty="0" smtClean="0"/>
              <a:t>an effective </a:t>
            </a:r>
            <a:r>
              <a:rPr lang="en-US" altLang="ja-JP" dirty="0"/>
              <a:t>way to teach BSE</a:t>
            </a:r>
            <a:r>
              <a:rPr lang="en-US" altLang="ja-JP" dirty="0" smtClean="0"/>
              <a:t>.</a:t>
            </a:r>
          </a:p>
          <a:p>
            <a:pPr lvl="1"/>
            <a:r>
              <a:rPr lang="en-US" altLang="ja-JP" i="1" dirty="0"/>
              <a:t>The findings of the current study </a:t>
            </a:r>
            <a:r>
              <a:rPr lang="en-US" altLang="ja-JP" i="1" dirty="0" smtClean="0"/>
              <a:t>are congruent </a:t>
            </a:r>
            <a:r>
              <a:rPr lang="en-US" altLang="ja-JP" i="1" dirty="0"/>
              <a:t>with several researchers (</a:t>
            </a:r>
            <a:r>
              <a:rPr lang="en-US" altLang="ja-JP" i="1" dirty="0" err="1"/>
              <a:t>Funke</a:t>
            </a:r>
            <a:r>
              <a:rPr lang="en-US" altLang="ja-JP" i="1" dirty="0"/>
              <a:t> et al., </a:t>
            </a:r>
            <a:r>
              <a:rPr lang="en-US" altLang="ja-JP" i="1" dirty="0" smtClean="0"/>
              <a:t>2008; </a:t>
            </a:r>
            <a:r>
              <a:rPr lang="da-DK" altLang="ja-JP" i="1" dirty="0" smtClean="0"/>
              <a:t>Hall </a:t>
            </a:r>
            <a:r>
              <a:rPr lang="da-DK" altLang="ja-JP" i="1" dirty="0"/>
              <a:t>et al., 2007; Pinto and Fuqua, 1991; Sorensen et al</a:t>
            </a:r>
            <a:r>
              <a:rPr lang="da-DK" altLang="ja-JP" i="1" dirty="0" smtClean="0"/>
              <a:t>., </a:t>
            </a:r>
            <a:r>
              <a:rPr lang="en-US" altLang="ja-JP" i="1" dirty="0" smtClean="0"/>
              <a:t>2005</a:t>
            </a:r>
            <a:r>
              <a:rPr lang="en-US" altLang="ja-JP" i="1" dirty="0"/>
              <a:t>; Taylor, 2002; Wood and Duffy, 2004</a:t>
            </a:r>
            <a:r>
              <a:rPr lang="en-US" altLang="ja-JP" i="1" dirty="0" smtClean="0"/>
              <a:t>)</a:t>
            </a:r>
          </a:p>
          <a:p>
            <a:pPr lvl="1"/>
            <a:r>
              <a:rPr lang="en-US" altLang="ja-JP" i="1" dirty="0" smtClean="0"/>
              <a:t>Other studies </a:t>
            </a:r>
            <a:r>
              <a:rPr lang="en-US" altLang="ja-JP" i="1" dirty="0"/>
              <a:t>have demonstrated the favorable impact of </a:t>
            </a:r>
            <a:r>
              <a:rPr lang="en-US" altLang="ja-JP" i="1" dirty="0" smtClean="0"/>
              <a:t>video instruction </a:t>
            </a:r>
            <a:r>
              <a:rPr lang="en-US" altLang="ja-JP" i="1" dirty="0"/>
              <a:t>and return demonstration on enhancing </a:t>
            </a:r>
            <a:r>
              <a:rPr lang="en-US" altLang="ja-JP" i="1" dirty="0" smtClean="0"/>
              <a:t>a woman’s </a:t>
            </a:r>
            <a:r>
              <a:rPr lang="en-US" altLang="ja-JP" i="1" dirty="0"/>
              <a:t>confidence in performing BSE, thus </a:t>
            </a:r>
            <a:r>
              <a:rPr lang="en-US" altLang="ja-JP" i="1" dirty="0" smtClean="0"/>
              <a:t>increasing both </a:t>
            </a:r>
            <a:r>
              <a:rPr lang="en-US" altLang="ja-JP" i="1" dirty="0"/>
              <a:t>frequency and proficiency (Champion, 1995; </a:t>
            </a:r>
            <a:r>
              <a:rPr lang="en-US" altLang="ja-JP" i="1" dirty="0" smtClean="0"/>
              <a:t>Hall </a:t>
            </a:r>
            <a:r>
              <a:rPr lang="nl-NL" altLang="ja-JP" i="1" dirty="0" smtClean="0"/>
              <a:t>et </a:t>
            </a:r>
            <a:r>
              <a:rPr lang="nl-NL" altLang="ja-JP" i="1" dirty="0"/>
              <a:t>al., 2007; Janda et al., 2002; Wood, 1996; Wood </a:t>
            </a:r>
            <a:r>
              <a:rPr lang="nl-NL" altLang="ja-JP" i="1" dirty="0" smtClean="0"/>
              <a:t>and </a:t>
            </a:r>
            <a:r>
              <a:rPr lang="en-US" altLang="ja-JP" i="1" dirty="0" smtClean="0"/>
              <a:t>Duffy</a:t>
            </a:r>
            <a:r>
              <a:rPr lang="en-US" altLang="ja-JP" i="1" dirty="0"/>
              <a:t>, 2004; Wood et al., 2002</a:t>
            </a:r>
            <a:r>
              <a:rPr lang="en-US" altLang="ja-JP" i="1" dirty="0" smtClean="0"/>
              <a:t>).</a:t>
            </a:r>
          </a:p>
          <a:p>
            <a:r>
              <a:rPr lang="en-US" altLang="ja-JP" b="1" u="sng" dirty="0" smtClean="0">
                <a:solidFill>
                  <a:srgbClr val="FF0000"/>
                </a:solidFill>
              </a:rPr>
              <a:t>Therefore</a:t>
            </a:r>
            <a:r>
              <a:rPr lang="en-US" altLang="ja-JP" b="1" u="sng" dirty="0">
                <a:solidFill>
                  <a:srgbClr val="FF0000"/>
                </a:solidFill>
              </a:rPr>
              <a:t>, the </a:t>
            </a:r>
            <a:r>
              <a:rPr lang="en-US" altLang="ja-JP" b="1" u="sng" dirty="0" smtClean="0">
                <a:solidFill>
                  <a:srgbClr val="FF0000"/>
                </a:solidFill>
              </a:rPr>
              <a:t>BHP program </a:t>
            </a:r>
            <a:r>
              <a:rPr lang="en-US" altLang="ja-JP" b="1" u="sng" dirty="0">
                <a:solidFill>
                  <a:srgbClr val="FF0000"/>
                </a:solidFill>
              </a:rPr>
              <a:t>may be appropriate to increase both </a:t>
            </a:r>
            <a:r>
              <a:rPr lang="en-US" altLang="ja-JP" b="1" u="sng" dirty="0" smtClean="0">
                <a:solidFill>
                  <a:srgbClr val="FF0000"/>
                </a:solidFill>
              </a:rPr>
              <a:t>BSE frequency </a:t>
            </a:r>
            <a:r>
              <a:rPr lang="en-US" altLang="ja-JP" b="1" u="sng" dirty="0">
                <a:solidFill>
                  <a:srgbClr val="FF0000"/>
                </a:solidFill>
              </a:rPr>
              <a:t>and proficiency for future samples with </a:t>
            </a:r>
            <a:r>
              <a:rPr lang="en-US" altLang="ja-JP" b="1" u="sng" dirty="0" smtClean="0">
                <a:solidFill>
                  <a:srgbClr val="FF0000"/>
                </a:solidFill>
              </a:rPr>
              <a:t>similar demographic </a:t>
            </a:r>
            <a:r>
              <a:rPr lang="en-US" altLang="ja-JP" b="1" u="sng" dirty="0">
                <a:solidFill>
                  <a:srgbClr val="FF0000"/>
                </a:solidFill>
              </a:rPr>
              <a:t>characteristics.</a:t>
            </a:r>
            <a:endParaRPr kumimoji="1" lang="ja-JP" altLang="en-US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60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08712"/>
          </a:xfrm>
        </p:spPr>
        <p:txBody>
          <a:bodyPr>
            <a:normAutofit lnSpcReduction="10000"/>
          </a:bodyPr>
          <a:lstStyle/>
          <a:p>
            <a:r>
              <a:rPr lang="en-US" altLang="ja-JP" dirty="0">
                <a:solidFill>
                  <a:srgbClr val="0070C0"/>
                </a:solidFill>
              </a:rPr>
              <a:t>Five lumps </a:t>
            </a:r>
            <a:r>
              <a:rPr lang="en-US" altLang="ja-JP" dirty="0" smtClean="0">
                <a:solidFill>
                  <a:srgbClr val="0070C0"/>
                </a:solidFill>
              </a:rPr>
              <a:t>were embedded </a:t>
            </a:r>
            <a:r>
              <a:rPr lang="en-US" altLang="ja-JP" dirty="0">
                <a:solidFill>
                  <a:srgbClr val="0070C0"/>
                </a:solidFill>
              </a:rPr>
              <a:t>in the breast model, but mean number of </a:t>
            </a:r>
            <a:r>
              <a:rPr lang="en-US" altLang="ja-JP" dirty="0" smtClean="0">
                <a:solidFill>
                  <a:srgbClr val="0070C0"/>
                </a:solidFill>
              </a:rPr>
              <a:t>lumps found </a:t>
            </a:r>
            <a:r>
              <a:rPr lang="en-US" altLang="ja-JP" dirty="0">
                <a:solidFill>
                  <a:srgbClr val="0070C0"/>
                </a:solidFill>
              </a:rPr>
              <a:t>by the intervention group at first posttest was </a:t>
            </a:r>
            <a:r>
              <a:rPr lang="en-US" altLang="ja-JP" dirty="0" smtClean="0">
                <a:solidFill>
                  <a:srgbClr val="0070C0"/>
                </a:solidFill>
              </a:rPr>
              <a:t>3.88, and </a:t>
            </a:r>
            <a:r>
              <a:rPr lang="en-US" altLang="ja-JP" dirty="0">
                <a:solidFill>
                  <a:srgbClr val="0070C0"/>
                </a:solidFill>
              </a:rPr>
              <a:t>3.31 at the second posttest</a:t>
            </a:r>
            <a:r>
              <a:rPr lang="en-US" altLang="ja-JP" dirty="0" smtClean="0"/>
              <a:t>.</a:t>
            </a:r>
          </a:p>
          <a:p>
            <a:r>
              <a:rPr lang="en-US" altLang="ja-JP" dirty="0"/>
              <a:t>Therefore, further </a:t>
            </a:r>
            <a:r>
              <a:rPr lang="en-US" altLang="ja-JP" dirty="0" smtClean="0"/>
              <a:t>studies linking </a:t>
            </a:r>
            <a:r>
              <a:rPr lang="en-US" altLang="ja-JP" dirty="0"/>
              <a:t>BSE skill deficits to lumps not found is needed </a:t>
            </a:r>
            <a:r>
              <a:rPr lang="en-US" altLang="ja-JP" dirty="0" smtClean="0"/>
              <a:t>to clarify </a:t>
            </a:r>
            <a:r>
              <a:rPr lang="en-US" altLang="ja-JP" dirty="0"/>
              <a:t>present </a:t>
            </a:r>
            <a:r>
              <a:rPr lang="en-US" altLang="ja-JP" dirty="0" smtClean="0"/>
              <a:t>findings.</a:t>
            </a:r>
          </a:p>
          <a:p>
            <a:r>
              <a:rPr lang="en-US" altLang="ja-JP" dirty="0" smtClean="0"/>
              <a:t>Future </a:t>
            </a:r>
            <a:r>
              <a:rPr lang="en-US" altLang="ja-JP" dirty="0"/>
              <a:t>studies may require </a:t>
            </a:r>
            <a:r>
              <a:rPr lang="en-US" altLang="ja-JP" dirty="0" smtClean="0"/>
              <a:t>BSE training </a:t>
            </a:r>
            <a:r>
              <a:rPr lang="en-US" altLang="ja-JP" dirty="0"/>
              <a:t>sessions with a focus on the most </a:t>
            </a:r>
            <a:r>
              <a:rPr lang="en-US" altLang="ja-JP" dirty="0" smtClean="0"/>
              <a:t>essential components </a:t>
            </a:r>
            <a:r>
              <a:rPr lang="en-US" altLang="ja-JP" dirty="0"/>
              <a:t>to achieve criterion levels of BSE </a:t>
            </a:r>
            <a:r>
              <a:rPr lang="en-US" altLang="ja-JP" dirty="0" smtClean="0"/>
              <a:t>skill competency</a:t>
            </a:r>
            <a:r>
              <a:rPr lang="en-US" altLang="ja-JP" dirty="0"/>
              <a:t>. </a:t>
            </a:r>
            <a:endParaRPr lang="en-US" altLang="ja-JP" dirty="0" smtClean="0"/>
          </a:p>
          <a:p>
            <a:pPr lvl="1"/>
            <a:r>
              <a:rPr lang="en-US" altLang="ja-JP" i="1" dirty="0" smtClean="0"/>
              <a:t>Wood </a:t>
            </a:r>
            <a:r>
              <a:rPr lang="en-US" altLang="ja-JP" i="1" dirty="0"/>
              <a:t>et al. (2002) stated that missing </a:t>
            </a:r>
            <a:r>
              <a:rPr lang="en-US" altLang="ja-JP" i="1" dirty="0" smtClean="0"/>
              <a:t>key BSE </a:t>
            </a:r>
            <a:r>
              <a:rPr lang="en-US" altLang="ja-JP" i="1" dirty="0"/>
              <a:t>skills, such as pressing lighter to deeper breast </a:t>
            </a:r>
            <a:r>
              <a:rPr lang="en-US" altLang="ja-JP" i="1" dirty="0" smtClean="0"/>
              <a:t>tissue or </a:t>
            </a:r>
            <a:r>
              <a:rPr lang="en-US" altLang="ja-JP" i="1" dirty="0"/>
              <a:t>failing to cover all areas of the breast, would result </a:t>
            </a:r>
            <a:r>
              <a:rPr lang="en-US" altLang="ja-JP" i="1" dirty="0" smtClean="0"/>
              <a:t>in finding </a:t>
            </a:r>
            <a:r>
              <a:rPr lang="en-US" altLang="ja-JP" i="1" dirty="0"/>
              <a:t>fewer lumps when they are present.</a:t>
            </a:r>
            <a:endParaRPr kumimoji="1" lang="ja-JP" altLang="en-US" i="1" dirty="0"/>
          </a:p>
        </p:txBody>
      </p:sp>
    </p:spTree>
    <p:extLst>
      <p:ext uri="{BB962C8B-B14F-4D97-AF65-F5344CB8AC3E}">
        <p14:creationId xmlns:p14="http://schemas.microsoft.com/office/powerpoint/2010/main" val="1795347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260648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b="1" u="sng" dirty="0" smtClean="0">
                <a:solidFill>
                  <a:srgbClr val="0070C0"/>
                </a:solidFill>
              </a:rPr>
              <a:t>2. One </a:t>
            </a:r>
            <a:r>
              <a:rPr lang="en-US" altLang="ja-JP" b="1" u="sng" dirty="0">
                <a:solidFill>
                  <a:srgbClr val="0070C0"/>
                </a:solidFill>
              </a:rPr>
              <a:t>of the study hypotheses was that there will be </a:t>
            </a:r>
            <a:r>
              <a:rPr lang="en-US" altLang="ja-JP" b="1" u="sng" dirty="0" smtClean="0">
                <a:solidFill>
                  <a:srgbClr val="0070C0"/>
                </a:solidFill>
              </a:rPr>
              <a:t>a significant </a:t>
            </a:r>
            <a:r>
              <a:rPr lang="en-US" altLang="ja-JP" b="1" u="sng" dirty="0">
                <a:solidFill>
                  <a:srgbClr val="0070C0"/>
                </a:solidFill>
              </a:rPr>
              <a:t>difference </a:t>
            </a:r>
            <a:r>
              <a:rPr lang="en-US" altLang="ja-JP" b="1" u="sng" dirty="0" smtClean="0">
                <a:solidFill>
                  <a:srgbClr val="0070C0"/>
                </a:solidFill>
              </a:rPr>
              <a:t>in mammography </a:t>
            </a:r>
            <a:r>
              <a:rPr lang="en-US" altLang="ja-JP" b="1" u="sng" dirty="0">
                <a:solidFill>
                  <a:srgbClr val="0070C0"/>
                </a:solidFill>
              </a:rPr>
              <a:t>and CBE </a:t>
            </a:r>
            <a:r>
              <a:rPr lang="en-US" altLang="ja-JP" b="1" u="sng" dirty="0" smtClean="0">
                <a:solidFill>
                  <a:srgbClr val="0070C0"/>
                </a:solidFill>
              </a:rPr>
              <a:t>adherence rates </a:t>
            </a:r>
            <a:r>
              <a:rPr lang="en-US" altLang="ja-JP" b="1" u="sng" dirty="0">
                <a:solidFill>
                  <a:srgbClr val="0070C0"/>
                </a:solidFill>
              </a:rPr>
              <a:t>between women in intervention and </a:t>
            </a:r>
            <a:r>
              <a:rPr lang="en-US" altLang="ja-JP" b="1" u="sng" dirty="0" smtClean="0">
                <a:solidFill>
                  <a:srgbClr val="0070C0"/>
                </a:solidFill>
              </a:rPr>
              <a:t>control groups </a:t>
            </a:r>
            <a:r>
              <a:rPr lang="en-US" altLang="ja-JP" b="1" u="sng" dirty="0">
                <a:solidFill>
                  <a:srgbClr val="0070C0"/>
                </a:solidFill>
              </a:rPr>
              <a:t>at 6-month post-intervention. </a:t>
            </a:r>
            <a:endParaRPr lang="en-US" altLang="ja-JP" b="1" u="sng" dirty="0" smtClean="0">
              <a:solidFill>
                <a:srgbClr val="0070C0"/>
              </a:solidFill>
            </a:endParaRPr>
          </a:p>
          <a:p>
            <a:r>
              <a:rPr lang="en-US" altLang="ja-JP" b="1" u="sng" dirty="0" smtClean="0">
                <a:solidFill>
                  <a:srgbClr val="0070C0"/>
                </a:solidFill>
              </a:rPr>
              <a:t>However</a:t>
            </a:r>
            <a:r>
              <a:rPr lang="en-US" altLang="ja-JP" b="1" u="sng" dirty="0">
                <a:solidFill>
                  <a:srgbClr val="0070C0"/>
                </a:solidFill>
              </a:rPr>
              <a:t>, there </a:t>
            </a:r>
            <a:r>
              <a:rPr lang="en-US" altLang="ja-JP" b="1" u="sng" dirty="0" smtClean="0">
                <a:solidFill>
                  <a:srgbClr val="0070C0"/>
                </a:solidFill>
              </a:rPr>
              <a:t>was no </a:t>
            </a:r>
            <a:r>
              <a:rPr lang="en-US" altLang="ja-JP" b="1" u="sng" dirty="0">
                <a:solidFill>
                  <a:srgbClr val="0070C0"/>
                </a:solidFill>
              </a:rPr>
              <a:t>evidence to support this hypothesis</a:t>
            </a:r>
            <a:r>
              <a:rPr lang="en-US" altLang="ja-JP" b="1" u="sng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ja-JP" dirty="0" smtClean="0"/>
              <a:t>This </a:t>
            </a:r>
            <a:r>
              <a:rPr lang="en-US" altLang="ja-JP" dirty="0"/>
              <a:t>result was achieved in </a:t>
            </a:r>
            <a:r>
              <a:rPr lang="en-US" altLang="ja-JP" b="1" u="sng" dirty="0"/>
              <a:t>a shortened </a:t>
            </a:r>
            <a:r>
              <a:rPr lang="en-US" altLang="ja-JP" b="1" u="sng" dirty="0" smtClean="0"/>
              <a:t>follow-up period </a:t>
            </a:r>
            <a:r>
              <a:rPr lang="en-US" altLang="ja-JP" dirty="0"/>
              <a:t>of only 6 months in this study. </a:t>
            </a:r>
            <a:endParaRPr lang="en-US" altLang="ja-JP" dirty="0" smtClean="0"/>
          </a:p>
          <a:p>
            <a:r>
              <a:rPr lang="ja-JP" altLang="en-US" dirty="0"/>
              <a:t>→</a:t>
            </a:r>
            <a:r>
              <a:rPr lang="en-US" altLang="ja-JP" dirty="0" smtClean="0"/>
              <a:t>A longer follow-up </a:t>
            </a:r>
            <a:r>
              <a:rPr lang="en-US" altLang="ja-JP" dirty="0"/>
              <a:t>period of 1 or 2 years, which would have </a:t>
            </a:r>
            <a:r>
              <a:rPr lang="en-US" altLang="ja-JP" dirty="0" smtClean="0"/>
              <a:t>been consistent </a:t>
            </a:r>
            <a:r>
              <a:rPr lang="en-US" altLang="ja-JP" dirty="0"/>
              <a:t>with current screening mammography </a:t>
            </a:r>
            <a:r>
              <a:rPr lang="en-US" altLang="ja-JP" dirty="0" smtClean="0"/>
              <a:t>recommendations, would </a:t>
            </a:r>
            <a:r>
              <a:rPr lang="en-US" altLang="ja-JP" dirty="0"/>
              <a:t>have been ideal.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89517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552728"/>
          </a:xfrm>
        </p:spPr>
        <p:txBody>
          <a:bodyPr>
            <a:normAutofit fontScale="70000" lnSpcReduction="20000"/>
          </a:bodyPr>
          <a:lstStyle/>
          <a:p>
            <a:r>
              <a:rPr lang="en-US" altLang="ja-JP" dirty="0"/>
              <a:t>Another reason for </a:t>
            </a:r>
            <a:r>
              <a:rPr lang="en-US" altLang="ja-JP" dirty="0" smtClean="0"/>
              <a:t>the insignificant </a:t>
            </a:r>
            <a:r>
              <a:rPr lang="en-US" altLang="ja-JP" dirty="0"/>
              <a:t>difference in mammography and CBE </a:t>
            </a:r>
            <a:r>
              <a:rPr lang="en-US" altLang="ja-JP" dirty="0" smtClean="0"/>
              <a:t>adherence rates </a:t>
            </a:r>
            <a:r>
              <a:rPr lang="en-US" altLang="ja-JP" dirty="0"/>
              <a:t>in this nurse-led study may be </a:t>
            </a:r>
            <a:r>
              <a:rPr lang="en-US" altLang="ja-JP" b="1" u="sng" dirty="0"/>
              <a:t>the absence of </a:t>
            </a:r>
            <a:r>
              <a:rPr lang="en-US" altLang="ja-JP" b="1" u="sng" dirty="0" smtClean="0"/>
              <a:t>an opportunity </a:t>
            </a:r>
            <a:r>
              <a:rPr lang="en-US" altLang="ja-JP" b="1" u="sng" dirty="0"/>
              <a:t>to schedule a mammogram and </a:t>
            </a:r>
            <a:r>
              <a:rPr lang="en-US" altLang="ja-JP" b="1" u="sng" dirty="0" smtClean="0"/>
              <a:t>physician recommendation.</a:t>
            </a:r>
          </a:p>
          <a:p>
            <a:pPr lvl="1"/>
            <a:r>
              <a:rPr lang="en-US" altLang="ja-JP" i="1" dirty="0"/>
              <a:t>Physician recommendation to </a:t>
            </a:r>
            <a:r>
              <a:rPr lang="en-US" altLang="ja-JP" i="1" dirty="0" smtClean="0"/>
              <a:t>obtain mammography </a:t>
            </a:r>
            <a:r>
              <a:rPr lang="en-US" altLang="ja-JP" i="1" dirty="0"/>
              <a:t>has been found to be associated </a:t>
            </a:r>
            <a:r>
              <a:rPr lang="en-US" altLang="ja-JP" i="1" dirty="0" smtClean="0"/>
              <a:t>with women’s </a:t>
            </a:r>
            <a:r>
              <a:rPr lang="en-US" altLang="ja-JP" i="1" dirty="0"/>
              <a:t>use of mammography (Champion et al., </a:t>
            </a:r>
            <a:r>
              <a:rPr lang="en-US" altLang="ja-JP" i="1" dirty="0" smtClean="0"/>
              <a:t>2003; </a:t>
            </a:r>
            <a:r>
              <a:rPr lang="fr-FR" altLang="ja-JP" i="1" dirty="0" smtClean="0"/>
              <a:t>Michielutte </a:t>
            </a:r>
            <a:r>
              <a:rPr lang="fr-FR" altLang="ja-JP" i="1" dirty="0"/>
              <a:t>et al., 2005; Sohl and Moyer, 2007; </a:t>
            </a:r>
            <a:r>
              <a:rPr lang="fr-FR" altLang="ja-JP" i="1" dirty="0" smtClean="0"/>
              <a:t>Soskolne </a:t>
            </a:r>
            <a:r>
              <a:rPr lang="en-US" altLang="ja-JP" i="1" dirty="0" smtClean="0"/>
              <a:t>et </a:t>
            </a:r>
            <a:r>
              <a:rPr lang="en-US" altLang="ja-JP" i="1" dirty="0"/>
              <a:t>al., 2007</a:t>
            </a:r>
            <a:r>
              <a:rPr lang="en-US" altLang="ja-JP" i="1" dirty="0" smtClean="0"/>
              <a:t>).</a:t>
            </a:r>
          </a:p>
          <a:p>
            <a:r>
              <a:rPr lang="en-US" altLang="ja-JP" dirty="0"/>
              <a:t>the barriers </a:t>
            </a:r>
            <a:r>
              <a:rPr lang="en-US" altLang="ja-JP" dirty="0" smtClean="0"/>
              <a:t>such as </a:t>
            </a:r>
            <a:r>
              <a:rPr lang="en-US" altLang="ja-JP" dirty="0"/>
              <a:t>access, availability, and affordability of services </a:t>
            </a:r>
            <a:r>
              <a:rPr lang="en-US" altLang="ja-JP" dirty="0" smtClean="0"/>
              <a:t>may have </a:t>
            </a:r>
            <a:r>
              <a:rPr lang="en-US" altLang="ja-JP" dirty="0"/>
              <a:t>affected the CBE and mammography </a:t>
            </a:r>
            <a:r>
              <a:rPr lang="en-US" altLang="ja-JP" dirty="0" err="1" smtClean="0"/>
              <a:t>behaviours</a:t>
            </a:r>
            <a:r>
              <a:rPr lang="en-US" altLang="ja-JP" dirty="0" smtClean="0"/>
              <a:t>.</a:t>
            </a:r>
          </a:p>
          <a:p>
            <a:pPr lvl="1"/>
            <a:r>
              <a:rPr lang="en-US" altLang="ja-JP" i="1" dirty="0" err="1"/>
              <a:t>Tejeda</a:t>
            </a:r>
            <a:r>
              <a:rPr lang="en-US" altLang="ja-JP" i="1" dirty="0"/>
              <a:t> et al. (2009) reported that a combination of </a:t>
            </a:r>
            <a:r>
              <a:rPr lang="en-US" altLang="ja-JP" i="1" dirty="0" smtClean="0"/>
              <a:t>access enhancing strategies </a:t>
            </a:r>
            <a:r>
              <a:rPr lang="en-US" altLang="ja-JP" i="1" dirty="0"/>
              <a:t>such as </a:t>
            </a:r>
            <a:r>
              <a:rPr lang="en-US" altLang="ja-JP" i="1" u="sng" dirty="0"/>
              <a:t>reduced cost </a:t>
            </a:r>
            <a:r>
              <a:rPr lang="en-US" altLang="ja-JP" i="1" u="sng" dirty="0" smtClean="0"/>
              <a:t>mammograms</a:t>
            </a:r>
            <a:r>
              <a:rPr lang="en-US" altLang="ja-JP" i="1" dirty="0" smtClean="0"/>
              <a:t>, </a:t>
            </a:r>
            <a:r>
              <a:rPr lang="en-US" altLang="ja-JP" i="1" u="sng" dirty="0" smtClean="0"/>
              <a:t>facilitated </a:t>
            </a:r>
            <a:r>
              <a:rPr lang="en-US" altLang="ja-JP" i="1" u="sng" dirty="0"/>
              <a:t>scheduling</a:t>
            </a:r>
            <a:r>
              <a:rPr lang="en-US" altLang="ja-JP" i="1" dirty="0"/>
              <a:t>, </a:t>
            </a:r>
            <a:r>
              <a:rPr lang="en-US" altLang="ja-JP" i="1" u="sng" dirty="0"/>
              <a:t>mobile clinics</a:t>
            </a:r>
            <a:r>
              <a:rPr lang="en-US" altLang="ja-JP" i="1" dirty="0"/>
              <a:t>, </a:t>
            </a:r>
            <a:r>
              <a:rPr lang="en-US" altLang="ja-JP" i="1" u="sng" dirty="0"/>
              <a:t>vouchers</a:t>
            </a:r>
            <a:r>
              <a:rPr lang="en-US" altLang="ja-JP" i="1" dirty="0"/>
              <a:t>, </a:t>
            </a:r>
            <a:r>
              <a:rPr lang="en-US" altLang="ja-JP" i="1" dirty="0" smtClean="0"/>
              <a:t>and </a:t>
            </a:r>
            <a:r>
              <a:rPr lang="en-US" altLang="ja-JP" i="1" u="sng" dirty="0" smtClean="0"/>
              <a:t>transportation </a:t>
            </a:r>
            <a:r>
              <a:rPr lang="en-US" altLang="ja-JP" i="1" u="sng" dirty="0"/>
              <a:t>to appointments</a:t>
            </a:r>
            <a:r>
              <a:rPr lang="en-US" altLang="ja-JP" i="1" dirty="0"/>
              <a:t> were effective in </a:t>
            </a:r>
            <a:r>
              <a:rPr lang="en-US" altLang="ja-JP" i="1" dirty="0" smtClean="0"/>
              <a:t>increasing rates </a:t>
            </a:r>
            <a:r>
              <a:rPr lang="en-US" altLang="ja-JP" i="1" dirty="0"/>
              <a:t>of mammography use</a:t>
            </a:r>
            <a:r>
              <a:rPr lang="en-US" altLang="ja-JP" i="1" dirty="0" smtClean="0"/>
              <a:t>.</a:t>
            </a:r>
          </a:p>
          <a:p>
            <a:pPr lvl="1"/>
            <a:r>
              <a:rPr lang="en-US" altLang="ja-JP" i="1" dirty="0"/>
              <a:t>non-adherent women are less responsive </a:t>
            </a:r>
            <a:r>
              <a:rPr lang="en-US" altLang="ja-JP" i="1" dirty="0" smtClean="0"/>
              <a:t>to interventions </a:t>
            </a:r>
            <a:r>
              <a:rPr lang="en-US" altLang="ja-JP" i="1" dirty="0"/>
              <a:t>to increase screening than are women </a:t>
            </a:r>
            <a:r>
              <a:rPr lang="en-US" altLang="ja-JP" i="1" dirty="0" smtClean="0"/>
              <a:t>who have </a:t>
            </a:r>
            <a:r>
              <a:rPr lang="en-US" altLang="ja-JP" i="1" dirty="0"/>
              <a:t>had prior mammograms (Champion et al., 2003</a:t>
            </a:r>
            <a:r>
              <a:rPr lang="en-US" altLang="ja-JP" i="1" dirty="0" smtClean="0"/>
              <a:t>)</a:t>
            </a:r>
          </a:p>
          <a:p>
            <a:r>
              <a:rPr lang="en-US" altLang="ja-JP" dirty="0" smtClean="0"/>
              <a:t>In the </a:t>
            </a:r>
            <a:r>
              <a:rPr lang="en-US" altLang="ja-JP" dirty="0"/>
              <a:t>current study, women were non-adherent upon </a:t>
            </a:r>
            <a:r>
              <a:rPr lang="en-US" altLang="ja-JP" dirty="0" smtClean="0"/>
              <a:t>entry and </a:t>
            </a:r>
            <a:r>
              <a:rPr lang="en-US" altLang="ja-JP" dirty="0"/>
              <a:t>access-enhancing strategies were not used</a:t>
            </a:r>
            <a:r>
              <a:rPr lang="en-US" altLang="ja-JP" dirty="0" smtClean="0"/>
              <a:t>.</a:t>
            </a:r>
          </a:p>
          <a:p>
            <a:r>
              <a:rPr lang="en-US" altLang="ja-JP" dirty="0" smtClean="0">
                <a:solidFill>
                  <a:srgbClr val="FF0000"/>
                </a:solidFill>
              </a:rPr>
              <a:t>Thus, coordination </a:t>
            </a:r>
            <a:r>
              <a:rPr lang="en-US" altLang="ja-JP" dirty="0">
                <a:solidFill>
                  <a:srgbClr val="FF0000"/>
                </a:solidFill>
              </a:rPr>
              <a:t>and assistance with services to facilitate </a:t>
            </a:r>
            <a:r>
              <a:rPr lang="en-US" altLang="ja-JP" dirty="0" smtClean="0">
                <a:solidFill>
                  <a:srgbClr val="FF0000"/>
                </a:solidFill>
              </a:rPr>
              <a:t>CBE and </a:t>
            </a:r>
            <a:r>
              <a:rPr lang="en-US" altLang="ja-JP" dirty="0">
                <a:solidFill>
                  <a:srgbClr val="FF0000"/>
                </a:solidFill>
              </a:rPr>
              <a:t>mammography screening may be preferable </a:t>
            </a:r>
            <a:r>
              <a:rPr lang="en-US" altLang="ja-JP" dirty="0" smtClean="0">
                <a:solidFill>
                  <a:srgbClr val="FF0000"/>
                </a:solidFill>
              </a:rPr>
              <a:t>strategies for </a:t>
            </a:r>
            <a:r>
              <a:rPr lang="en-US" altLang="ja-JP" dirty="0">
                <a:solidFill>
                  <a:srgbClr val="FF0000"/>
                </a:solidFill>
              </a:rPr>
              <a:t>future interventions.</a:t>
            </a:r>
            <a:endParaRPr kumimoji="1" lang="ja-JP" altLang="en-US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856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264696"/>
          </a:xfrm>
        </p:spPr>
        <p:txBody>
          <a:bodyPr>
            <a:normAutofit/>
          </a:bodyPr>
          <a:lstStyle/>
          <a:p>
            <a:r>
              <a:rPr lang="en-US" altLang="ja-JP" dirty="0"/>
              <a:t>Factors </a:t>
            </a:r>
            <a:r>
              <a:rPr lang="en-US" altLang="ja-JP" dirty="0" smtClean="0"/>
              <a:t>have been linked with BSE and mammography use.</a:t>
            </a:r>
            <a:endParaRPr lang="ja-JP" altLang="en-US" dirty="0"/>
          </a:p>
          <a:p>
            <a:pPr lvl="1"/>
            <a:r>
              <a:rPr lang="en-US" altLang="ja-JP" dirty="0" smtClean="0"/>
              <a:t>health </a:t>
            </a:r>
            <a:r>
              <a:rPr lang="en-US" altLang="ja-JP" dirty="0"/>
              <a:t>beliefs 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attitudes </a:t>
            </a:r>
            <a:r>
              <a:rPr lang="en-US" altLang="ja-JP" dirty="0"/>
              <a:t>to </a:t>
            </a:r>
            <a:r>
              <a:rPr lang="en-US" altLang="ja-JP" dirty="0" smtClean="0"/>
              <a:t>breast cancer</a:t>
            </a:r>
          </a:p>
          <a:p>
            <a:pPr lvl="1"/>
            <a:r>
              <a:rPr lang="en-US" altLang="ja-JP" dirty="0" smtClean="0"/>
              <a:t>breast </a:t>
            </a:r>
            <a:r>
              <a:rPr lang="en-US" altLang="ja-JP" dirty="0"/>
              <a:t>cancer </a:t>
            </a:r>
            <a:r>
              <a:rPr lang="en-US" altLang="ja-JP" dirty="0" smtClean="0"/>
              <a:t>knowledge</a:t>
            </a:r>
          </a:p>
          <a:p>
            <a:pPr lvl="1"/>
            <a:r>
              <a:rPr lang="en-US" altLang="ja-JP" dirty="0" smtClean="0"/>
              <a:t>access </a:t>
            </a:r>
            <a:r>
              <a:rPr lang="en-US" altLang="ja-JP" dirty="0"/>
              <a:t>to a usual </a:t>
            </a:r>
            <a:r>
              <a:rPr lang="en-US" altLang="ja-JP" dirty="0" smtClean="0"/>
              <a:t>source of care</a:t>
            </a:r>
          </a:p>
          <a:p>
            <a:pPr lvl="1"/>
            <a:r>
              <a:rPr lang="en-US" altLang="ja-JP" dirty="0" smtClean="0"/>
              <a:t>socio-economic status</a:t>
            </a:r>
          </a:p>
          <a:p>
            <a:pPr lvl="1"/>
            <a:r>
              <a:rPr lang="en-US" altLang="ja-JP" dirty="0" smtClean="0"/>
              <a:t>level </a:t>
            </a:r>
            <a:r>
              <a:rPr lang="en-US" altLang="ja-JP" dirty="0"/>
              <a:t>of </a:t>
            </a:r>
            <a:r>
              <a:rPr lang="en-US" altLang="ja-JP" dirty="0" smtClean="0"/>
              <a:t>education</a:t>
            </a:r>
          </a:p>
          <a:p>
            <a:pPr lvl="1"/>
            <a:r>
              <a:rPr lang="en-US" altLang="ja-JP" dirty="0" smtClean="0"/>
              <a:t>health insurance coverage</a:t>
            </a:r>
          </a:p>
          <a:p>
            <a:pPr lvl="1"/>
            <a:r>
              <a:rPr lang="en-US" altLang="ja-JP" dirty="0" smtClean="0"/>
              <a:t>family </a:t>
            </a:r>
            <a:r>
              <a:rPr lang="en-US" altLang="ja-JP" dirty="0"/>
              <a:t>history of breast </a:t>
            </a:r>
            <a:r>
              <a:rPr lang="en-US" altLang="ja-JP" dirty="0" smtClean="0"/>
              <a:t>cancer</a:t>
            </a:r>
          </a:p>
          <a:p>
            <a:pPr lvl="1"/>
            <a:r>
              <a:rPr lang="en-US" altLang="ja-JP" dirty="0" smtClean="0"/>
              <a:t>having a </a:t>
            </a:r>
            <a:r>
              <a:rPr lang="en-US" altLang="ja-JP" dirty="0"/>
              <a:t>regular </a:t>
            </a:r>
            <a:r>
              <a:rPr lang="en-US" altLang="ja-JP" dirty="0" smtClean="0"/>
              <a:t>physician</a:t>
            </a:r>
          </a:p>
          <a:p>
            <a:pPr lvl="1"/>
            <a:r>
              <a:rPr lang="en-US" altLang="ja-JP" dirty="0" smtClean="0"/>
              <a:t>lack </a:t>
            </a:r>
            <a:r>
              <a:rPr lang="en-US" altLang="ja-JP" dirty="0"/>
              <a:t>of physician </a:t>
            </a:r>
            <a:r>
              <a:rPr lang="en-US" altLang="ja-JP" dirty="0" smtClean="0"/>
              <a:t>recommendation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7034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</p:spPr>
        <p:txBody>
          <a:bodyPr>
            <a:normAutofit fontScale="92500" lnSpcReduction="20000"/>
          </a:bodyPr>
          <a:lstStyle/>
          <a:p>
            <a:r>
              <a:rPr lang="en-US" altLang="ja-JP" dirty="0" smtClean="0">
                <a:solidFill>
                  <a:srgbClr val="0070C0"/>
                </a:solidFill>
              </a:rPr>
              <a:t>A </a:t>
            </a:r>
            <a:r>
              <a:rPr lang="en-US" altLang="ja-JP" dirty="0">
                <a:solidFill>
                  <a:srgbClr val="0070C0"/>
                </a:solidFill>
              </a:rPr>
              <a:t>possible explanation of </a:t>
            </a:r>
            <a:r>
              <a:rPr lang="en-US" altLang="ja-JP" dirty="0" smtClean="0">
                <a:solidFill>
                  <a:srgbClr val="0070C0"/>
                </a:solidFill>
              </a:rPr>
              <a:t>the women’s </a:t>
            </a:r>
            <a:r>
              <a:rPr lang="en-US" altLang="ja-JP" dirty="0">
                <a:solidFill>
                  <a:srgbClr val="0070C0"/>
                </a:solidFill>
              </a:rPr>
              <a:t>decision about mammography and CBE might </a:t>
            </a:r>
            <a:r>
              <a:rPr lang="en-US" altLang="ja-JP" dirty="0" smtClean="0">
                <a:solidFill>
                  <a:srgbClr val="0070C0"/>
                </a:solidFill>
              </a:rPr>
              <a:t>be influenced </a:t>
            </a:r>
            <a:r>
              <a:rPr lang="en-US" altLang="ja-JP" dirty="0">
                <a:solidFill>
                  <a:srgbClr val="0070C0"/>
                </a:solidFill>
              </a:rPr>
              <a:t>by cultural factors</a:t>
            </a:r>
            <a:r>
              <a:rPr lang="en-US" altLang="ja-JP" dirty="0" smtClean="0">
                <a:solidFill>
                  <a:srgbClr val="0070C0"/>
                </a:solidFill>
              </a:rPr>
              <a:t>.</a:t>
            </a:r>
            <a:r>
              <a:rPr lang="en-US" altLang="ja-JP" dirty="0">
                <a:solidFill>
                  <a:srgbClr val="0070C0"/>
                </a:solidFill>
              </a:rPr>
              <a:t> women are</a:t>
            </a:r>
          </a:p>
          <a:p>
            <a:r>
              <a:rPr lang="en-US" altLang="ja-JP" dirty="0" smtClean="0"/>
              <a:t>Reluctant </a:t>
            </a:r>
            <a:r>
              <a:rPr lang="en-US" altLang="ja-JP" dirty="0"/>
              <a:t>to be examined by the male health care personal</a:t>
            </a:r>
            <a:r>
              <a:rPr lang="en-US" altLang="ja-JP" dirty="0" smtClean="0"/>
              <a:t>.</a:t>
            </a:r>
          </a:p>
          <a:p>
            <a:r>
              <a:rPr lang="en-US" altLang="ja-JP" dirty="0" smtClean="0"/>
              <a:t>Male </a:t>
            </a:r>
            <a:r>
              <a:rPr lang="en-US" altLang="ja-JP" dirty="0"/>
              <a:t>heads of households have </a:t>
            </a:r>
            <a:r>
              <a:rPr lang="en-US" altLang="ja-JP" dirty="0" smtClean="0"/>
              <a:t>a significant </a:t>
            </a:r>
            <a:r>
              <a:rPr lang="en-US" altLang="ja-JP" dirty="0"/>
              <a:t>influence over Turkish women’s health </a:t>
            </a:r>
            <a:r>
              <a:rPr lang="en-US" altLang="ja-JP" dirty="0" smtClean="0"/>
              <a:t>care decisions</a:t>
            </a:r>
            <a:r>
              <a:rPr lang="en-US" altLang="ja-JP" dirty="0"/>
              <a:t>, Turkish women did not give their attention </a:t>
            </a:r>
            <a:r>
              <a:rPr lang="en-US" altLang="ja-JP" dirty="0" smtClean="0"/>
              <a:t>to the </a:t>
            </a:r>
            <a:r>
              <a:rPr lang="en-US" altLang="ja-JP" dirty="0"/>
              <a:t>symptoms they were experiencing and they placed </a:t>
            </a:r>
            <a:r>
              <a:rPr lang="en-US" altLang="ja-JP" dirty="0" smtClean="0"/>
              <a:t>a priority </a:t>
            </a:r>
            <a:r>
              <a:rPr lang="en-US" altLang="ja-JP" dirty="0"/>
              <a:t>on the needs of other family members, </a:t>
            </a:r>
            <a:r>
              <a:rPr lang="en-US" altLang="ja-JP" dirty="0" smtClean="0"/>
              <a:t>especially their </a:t>
            </a:r>
            <a:r>
              <a:rPr lang="en-US" altLang="ja-JP" dirty="0"/>
              <a:t>children</a:t>
            </a:r>
            <a:r>
              <a:rPr lang="en-US" altLang="ja-JP" dirty="0" smtClean="0"/>
              <a:t>.</a:t>
            </a:r>
          </a:p>
          <a:p>
            <a:r>
              <a:rPr lang="en-US" altLang="ja-JP" dirty="0" smtClean="0">
                <a:solidFill>
                  <a:srgbClr val="FF0000"/>
                </a:solidFill>
              </a:rPr>
              <a:t>This may </a:t>
            </a:r>
            <a:r>
              <a:rPr lang="en-US" altLang="ja-JP" dirty="0">
                <a:solidFill>
                  <a:srgbClr val="FF0000"/>
                </a:solidFill>
              </a:rPr>
              <a:t>be also interpreted as an educational intervention </a:t>
            </a:r>
            <a:r>
              <a:rPr lang="en-US" altLang="ja-JP" dirty="0" smtClean="0">
                <a:solidFill>
                  <a:srgbClr val="FF0000"/>
                </a:solidFill>
              </a:rPr>
              <a:t>that considers </a:t>
            </a:r>
            <a:r>
              <a:rPr lang="en-US" altLang="ja-JP" dirty="0">
                <a:solidFill>
                  <a:srgbClr val="FF0000"/>
                </a:solidFill>
              </a:rPr>
              <a:t>cultural barriers to screening in addition to </a:t>
            </a:r>
            <a:r>
              <a:rPr lang="en-US" altLang="ja-JP" dirty="0" smtClean="0">
                <a:solidFill>
                  <a:srgbClr val="FF0000"/>
                </a:solidFill>
              </a:rPr>
              <a:t>the health </a:t>
            </a:r>
            <a:r>
              <a:rPr lang="en-US" altLang="ja-JP" dirty="0">
                <a:solidFill>
                  <a:srgbClr val="FF0000"/>
                </a:solidFill>
              </a:rPr>
              <a:t>beliefs may be needed in this population.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890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lvl="1"/>
            <a:r>
              <a:rPr lang="en-US" altLang="ja-JP" i="1" dirty="0" smtClean="0"/>
              <a:t>3-a. In </a:t>
            </a:r>
            <a:r>
              <a:rPr lang="en-US" altLang="ja-JP" i="1" dirty="0"/>
              <a:t>the literature, health beliefs and the breast </a:t>
            </a:r>
            <a:r>
              <a:rPr lang="en-US" altLang="ja-JP" i="1" dirty="0" smtClean="0"/>
              <a:t>health knowledge </a:t>
            </a:r>
            <a:r>
              <a:rPr lang="en-US" altLang="ja-JP" i="1" dirty="0"/>
              <a:t>have been shown to correlate significantly </a:t>
            </a:r>
            <a:r>
              <a:rPr lang="en-US" altLang="ja-JP" i="1" dirty="0" smtClean="0"/>
              <a:t>with having </a:t>
            </a:r>
            <a:r>
              <a:rPr lang="en-US" altLang="ja-JP" i="1" dirty="0"/>
              <a:t>a mammography, CBE, and practicing </a:t>
            </a:r>
            <a:r>
              <a:rPr lang="en-US" altLang="ja-JP" i="1" dirty="0" smtClean="0"/>
              <a:t>BSE.</a:t>
            </a:r>
          </a:p>
          <a:p>
            <a:pPr lvl="1"/>
            <a:r>
              <a:rPr lang="en-US" altLang="ja-JP" i="1" dirty="0"/>
              <a:t>The increases in perceived </a:t>
            </a:r>
            <a:r>
              <a:rPr lang="en-US" altLang="ja-JP" i="1" dirty="0" err="1" smtClean="0"/>
              <a:t>susceptibility,benefits</a:t>
            </a:r>
            <a:r>
              <a:rPr lang="en-US" altLang="ja-JP" i="1" dirty="0" smtClean="0"/>
              <a:t> </a:t>
            </a:r>
            <a:r>
              <a:rPr lang="en-US" altLang="ja-JP" i="1" dirty="0"/>
              <a:t>of BSE and mammography, </a:t>
            </a:r>
            <a:r>
              <a:rPr lang="en-US" altLang="ja-JP" i="1" dirty="0" smtClean="0"/>
              <a:t>and confidence in </a:t>
            </a:r>
            <a:r>
              <a:rPr lang="en-US" altLang="ja-JP" i="1" dirty="0"/>
              <a:t>this study is consistent with past literature </a:t>
            </a:r>
            <a:r>
              <a:rPr lang="en-US" altLang="ja-JP" i="1" dirty="0" smtClean="0"/>
              <a:t>demonstrating that </a:t>
            </a:r>
            <a:r>
              <a:rPr lang="en-US" altLang="ja-JP" b="1" i="1" u="sng" dirty="0"/>
              <a:t>breast cancer education programs </a:t>
            </a:r>
            <a:r>
              <a:rPr lang="en-US" altLang="ja-JP" b="1" i="1" u="sng" dirty="0" smtClean="0"/>
              <a:t>influence women’s </a:t>
            </a:r>
            <a:r>
              <a:rPr lang="en-US" altLang="ja-JP" b="1" i="1" u="sng" dirty="0"/>
              <a:t>health beliefs </a:t>
            </a:r>
            <a:r>
              <a:rPr lang="en-US" altLang="ja-JP" i="1" dirty="0"/>
              <a:t>(</a:t>
            </a:r>
            <a:r>
              <a:rPr lang="en-US" altLang="ja-JP" i="1" dirty="0" err="1"/>
              <a:t>Avci</a:t>
            </a:r>
            <a:r>
              <a:rPr lang="en-US" altLang="ja-JP" i="1" dirty="0"/>
              <a:t> and </a:t>
            </a:r>
            <a:r>
              <a:rPr lang="en-US" altLang="ja-JP" i="1" dirty="0" err="1"/>
              <a:t>Gozum</a:t>
            </a:r>
            <a:r>
              <a:rPr lang="en-US" altLang="ja-JP" i="1" dirty="0"/>
              <a:t>, 2009; </a:t>
            </a:r>
            <a:r>
              <a:rPr lang="en-US" altLang="ja-JP" i="1" dirty="0" smtClean="0"/>
              <a:t>Garza </a:t>
            </a:r>
            <a:r>
              <a:rPr lang="es-ES" altLang="ja-JP" i="1" dirty="0" smtClean="0"/>
              <a:t>et </a:t>
            </a:r>
            <a:r>
              <a:rPr lang="es-ES" altLang="ja-JP" i="1" dirty="0"/>
              <a:t>al., 2005; Gursoy et al., 2009; Hacihasanoglu and </a:t>
            </a:r>
            <a:r>
              <a:rPr lang="es-ES" altLang="ja-JP" i="1" dirty="0" smtClean="0"/>
              <a:t>Gozum, </a:t>
            </a:r>
            <a:r>
              <a:rPr lang="da-DK" altLang="ja-JP" i="1" dirty="0" smtClean="0"/>
              <a:t>2008</a:t>
            </a:r>
            <a:r>
              <a:rPr lang="da-DK" altLang="ja-JP" i="1" dirty="0"/>
              <a:t>; Hall et al., 2007; Han et al., 2009; Lu, 2001).</a:t>
            </a:r>
            <a:endParaRPr kumimoji="1" lang="ja-JP" altLang="en-US" i="1" dirty="0"/>
          </a:p>
        </p:txBody>
      </p:sp>
    </p:spTree>
    <p:extLst>
      <p:ext uri="{BB962C8B-B14F-4D97-AF65-F5344CB8AC3E}">
        <p14:creationId xmlns:p14="http://schemas.microsoft.com/office/powerpoint/2010/main" val="228877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08712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b="1" u="sng" dirty="0" smtClean="0">
                <a:solidFill>
                  <a:srgbClr val="0070C0"/>
                </a:solidFill>
              </a:rPr>
              <a:t>4. We </a:t>
            </a:r>
            <a:r>
              <a:rPr lang="en-US" altLang="ja-JP" b="1" u="sng" dirty="0">
                <a:solidFill>
                  <a:srgbClr val="0070C0"/>
                </a:solidFill>
              </a:rPr>
              <a:t>have little explanations as to why the levels </a:t>
            </a:r>
            <a:r>
              <a:rPr lang="en-US" altLang="ja-JP" b="1" u="sng" dirty="0" smtClean="0">
                <a:solidFill>
                  <a:srgbClr val="0070C0"/>
                </a:solidFill>
              </a:rPr>
              <a:t>of perceived </a:t>
            </a:r>
            <a:r>
              <a:rPr lang="en-US" altLang="ja-JP" b="1" u="sng" dirty="0">
                <a:solidFill>
                  <a:srgbClr val="0070C0"/>
                </a:solidFill>
              </a:rPr>
              <a:t>barriers to BSE of the intervention group </a:t>
            </a:r>
            <a:r>
              <a:rPr lang="en-US" altLang="ja-JP" b="1" u="sng" dirty="0" smtClean="0">
                <a:solidFill>
                  <a:srgbClr val="0070C0"/>
                </a:solidFill>
              </a:rPr>
              <a:t>were increased </a:t>
            </a:r>
            <a:r>
              <a:rPr lang="en-US" altLang="ja-JP" b="1" u="sng" dirty="0">
                <a:solidFill>
                  <a:srgbClr val="0070C0"/>
                </a:solidFill>
              </a:rPr>
              <a:t>at posttest and no significant difference </a:t>
            </a:r>
            <a:r>
              <a:rPr lang="en-US" altLang="ja-JP" b="1" u="sng" dirty="0" smtClean="0">
                <a:solidFill>
                  <a:srgbClr val="0070C0"/>
                </a:solidFill>
              </a:rPr>
              <a:t>was </a:t>
            </a:r>
            <a:r>
              <a:rPr lang="en-US" altLang="ja-JP" b="1" u="sng" dirty="0">
                <a:solidFill>
                  <a:srgbClr val="0070C0"/>
                </a:solidFill>
              </a:rPr>
              <a:t>found in the levels of perceived barriers to </a:t>
            </a:r>
            <a:r>
              <a:rPr lang="en-US" altLang="ja-JP" b="1" u="sng" dirty="0" smtClean="0">
                <a:solidFill>
                  <a:srgbClr val="0070C0"/>
                </a:solidFill>
              </a:rPr>
              <a:t>mammography between </a:t>
            </a:r>
            <a:r>
              <a:rPr lang="en-US" altLang="ja-JP" b="1" u="sng" dirty="0">
                <a:solidFill>
                  <a:srgbClr val="0070C0"/>
                </a:solidFill>
              </a:rPr>
              <a:t>the two groups</a:t>
            </a:r>
            <a:r>
              <a:rPr lang="en-US" altLang="ja-JP" b="1" u="sng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ja-JP" dirty="0"/>
              <a:t>the </a:t>
            </a:r>
            <a:r>
              <a:rPr lang="en-US" altLang="ja-JP" dirty="0" smtClean="0"/>
              <a:t>BHP program </a:t>
            </a:r>
            <a:r>
              <a:rPr lang="en-US" altLang="ja-JP" dirty="0"/>
              <a:t>failed to produce an overall effect on </a:t>
            </a:r>
            <a:r>
              <a:rPr lang="en-US" altLang="ja-JP" dirty="0" smtClean="0"/>
              <a:t>perceived barriers.</a:t>
            </a:r>
          </a:p>
          <a:p>
            <a:r>
              <a:rPr lang="en-US" altLang="ja-JP" dirty="0" smtClean="0"/>
              <a:t>→Negative </a:t>
            </a:r>
            <a:r>
              <a:rPr lang="en-US" altLang="ja-JP" dirty="0"/>
              <a:t>side effects of the BHP program such as </a:t>
            </a:r>
            <a:r>
              <a:rPr lang="en-US" altLang="ja-JP" dirty="0" smtClean="0"/>
              <a:t>increased risk </a:t>
            </a:r>
            <a:r>
              <a:rPr lang="en-US" altLang="ja-JP" dirty="0"/>
              <a:t>perception, provoked anxiety about what they </a:t>
            </a:r>
            <a:r>
              <a:rPr lang="en-US" altLang="ja-JP" dirty="0" smtClean="0"/>
              <a:t>are feeling </a:t>
            </a:r>
            <a:r>
              <a:rPr lang="en-US" altLang="ja-JP" dirty="0"/>
              <a:t>is normal breast tissue or is indeed a mass </a:t>
            </a:r>
            <a:r>
              <a:rPr lang="en-US" altLang="ja-JP" dirty="0" smtClean="0"/>
              <a:t>that needs </a:t>
            </a:r>
            <a:r>
              <a:rPr lang="en-US" altLang="ja-JP" dirty="0"/>
              <a:t>further investigation. </a:t>
            </a:r>
            <a:endParaRPr lang="en-US" altLang="ja-JP" dirty="0" smtClean="0"/>
          </a:p>
          <a:p>
            <a:r>
              <a:rPr lang="en-US" altLang="ja-JP" dirty="0" smtClean="0"/>
              <a:t>It </a:t>
            </a:r>
            <a:r>
              <a:rPr lang="en-US" altLang="ja-JP" dirty="0"/>
              <a:t>may also likely that after </a:t>
            </a:r>
            <a:r>
              <a:rPr lang="en-US" altLang="ja-JP" dirty="0" smtClean="0"/>
              <a:t>the intervention</a:t>
            </a:r>
            <a:r>
              <a:rPr lang="en-US" altLang="ja-JP" dirty="0"/>
              <a:t>, the participants became more aware that </a:t>
            </a:r>
            <a:r>
              <a:rPr lang="en-US" altLang="ja-JP" dirty="0" smtClean="0"/>
              <a:t>BSE is </a:t>
            </a:r>
            <a:r>
              <a:rPr lang="en-US" altLang="ja-JP" dirty="0"/>
              <a:t>difficult to do correctly, it is time consuming, </a:t>
            </a:r>
            <a:r>
              <a:rPr lang="en-US" altLang="ja-JP" dirty="0" smtClean="0"/>
              <a:t>the procedure </a:t>
            </a:r>
            <a:r>
              <a:rPr lang="en-US" altLang="ja-JP" dirty="0"/>
              <a:t>is unpleasant and embarrassing</a:t>
            </a:r>
            <a:r>
              <a:rPr lang="en-US" altLang="ja-JP" dirty="0" smtClean="0"/>
              <a:t>.</a:t>
            </a:r>
          </a:p>
          <a:p>
            <a:r>
              <a:rPr lang="en-US" altLang="ja-JP" dirty="0"/>
              <a:t>The cultural variables may be an </a:t>
            </a:r>
            <a:r>
              <a:rPr lang="en-US" altLang="ja-JP" dirty="0" smtClean="0"/>
              <a:t>important component </a:t>
            </a:r>
            <a:r>
              <a:rPr lang="en-US" altLang="ja-JP" dirty="0"/>
              <a:t>of Turkish women’s decision about </a:t>
            </a:r>
            <a:r>
              <a:rPr lang="en-US" altLang="ja-JP" dirty="0" smtClean="0"/>
              <a:t>breast screening </a:t>
            </a:r>
            <a:r>
              <a:rPr lang="en-US" altLang="ja-JP" dirty="0"/>
              <a:t>and </a:t>
            </a:r>
            <a:r>
              <a:rPr lang="en-US" altLang="ja-JP" dirty="0">
                <a:solidFill>
                  <a:srgbClr val="FF0000"/>
                </a:solidFill>
              </a:rPr>
              <a:t>should be confirmed in future research</a:t>
            </a:r>
            <a:r>
              <a:rPr lang="en-US" altLang="ja-JP" dirty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72547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336704"/>
          </a:xfrm>
        </p:spPr>
        <p:txBody>
          <a:bodyPr>
            <a:normAutofit lnSpcReduction="10000"/>
          </a:bodyPr>
          <a:lstStyle/>
          <a:p>
            <a:r>
              <a:rPr lang="en-US" altLang="ja-JP" dirty="0" smtClean="0"/>
              <a:t>3-b. In </a:t>
            </a:r>
            <a:r>
              <a:rPr lang="en-US" altLang="ja-JP" dirty="0"/>
              <a:t>the current study, </a:t>
            </a:r>
            <a:r>
              <a:rPr lang="en-US" altLang="ja-JP" b="1" u="sng" dirty="0"/>
              <a:t>the intervention was </a:t>
            </a:r>
            <a:r>
              <a:rPr lang="en-US" altLang="ja-JP" b="1" u="sng" dirty="0" smtClean="0"/>
              <a:t>successful and </a:t>
            </a:r>
            <a:r>
              <a:rPr lang="en-US" altLang="ja-JP" b="1" u="sng" dirty="0"/>
              <a:t>appears to be associated with producing </a:t>
            </a:r>
            <a:r>
              <a:rPr lang="en-US" altLang="ja-JP" b="1" u="sng" dirty="0" smtClean="0"/>
              <a:t>significant increases </a:t>
            </a:r>
            <a:r>
              <a:rPr lang="en-US" altLang="ja-JP" b="1" u="sng" dirty="0"/>
              <a:t>in breast health knowledge as well</a:t>
            </a:r>
            <a:r>
              <a:rPr lang="en-US" altLang="ja-JP" dirty="0"/>
              <a:t>. </a:t>
            </a:r>
            <a:r>
              <a:rPr lang="en-US" altLang="ja-JP" dirty="0" smtClean="0"/>
              <a:t>Also knowledge </a:t>
            </a:r>
            <a:r>
              <a:rPr lang="en-US" altLang="ja-JP" dirty="0"/>
              <a:t>is an important element in the HBM. </a:t>
            </a:r>
            <a:endParaRPr lang="en-US" altLang="ja-JP" dirty="0" smtClean="0"/>
          </a:p>
          <a:p>
            <a:r>
              <a:rPr lang="en-US" altLang="ja-JP" dirty="0" smtClean="0"/>
              <a:t>Although mean </a:t>
            </a:r>
            <a:r>
              <a:rPr lang="en-US" altLang="ja-JP" dirty="0"/>
              <a:t>pretest scores for breast health knowledge of </a:t>
            </a:r>
            <a:r>
              <a:rPr lang="en-US" altLang="ja-JP" dirty="0" smtClean="0"/>
              <a:t>two groups </a:t>
            </a:r>
            <a:r>
              <a:rPr lang="en-US" altLang="ja-JP" dirty="0"/>
              <a:t>were similar, the intervention group </a:t>
            </a:r>
            <a:r>
              <a:rPr lang="en-US" altLang="ja-JP" dirty="0" smtClean="0"/>
              <a:t>significantly differed </a:t>
            </a:r>
            <a:r>
              <a:rPr lang="en-US" altLang="ja-JP" dirty="0"/>
              <a:t>from the control group at all posttests. </a:t>
            </a:r>
            <a:endParaRPr lang="en-US" altLang="ja-JP" dirty="0" smtClean="0"/>
          </a:p>
          <a:p>
            <a:pPr lvl="1"/>
            <a:r>
              <a:rPr lang="en-US" altLang="ja-JP" i="1" dirty="0" smtClean="0"/>
              <a:t>This finding is </a:t>
            </a:r>
            <a:r>
              <a:rPr lang="en-US" altLang="ja-JP" i="1" dirty="0"/>
              <a:t>consistent with previous studies that breast </a:t>
            </a:r>
            <a:r>
              <a:rPr lang="en-US" altLang="ja-JP" i="1" dirty="0" smtClean="0"/>
              <a:t>health interventions </a:t>
            </a:r>
            <a:r>
              <a:rPr lang="en-US" altLang="ja-JP" i="1" dirty="0"/>
              <a:t>significantly improve the breast </a:t>
            </a:r>
            <a:r>
              <a:rPr lang="en-US" altLang="ja-JP" i="1" dirty="0" smtClean="0"/>
              <a:t>health knowledge </a:t>
            </a:r>
            <a:r>
              <a:rPr lang="en-US" altLang="ja-JP" i="1" dirty="0"/>
              <a:t>(Garza et al., 2005; Lee et al., 2003; </a:t>
            </a:r>
            <a:r>
              <a:rPr lang="en-US" altLang="ja-JP" i="1" dirty="0" err="1" smtClean="0"/>
              <a:t>Rao</a:t>
            </a:r>
            <a:r>
              <a:rPr lang="en-US" altLang="ja-JP" i="1" dirty="0" smtClean="0"/>
              <a:t> </a:t>
            </a:r>
            <a:r>
              <a:rPr lang="da-DK" altLang="ja-JP" i="1" dirty="0" smtClean="0"/>
              <a:t>et </a:t>
            </a:r>
            <a:r>
              <a:rPr lang="da-DK" altLang="ja-JP" i="1" dirty="0"/>
              <a:t>al., 2005; Wood et al., 2002).</a:t>
            </a:r>
            <a:endParaRPr kumimoji="1" lang="ja-JP" altLang="en-US" i="1" dirty="0"/>
          </a:p>
        </p:txBody>
      </p:sp>
    </p:spTree>
    <p:extLst>
      <p:ext uri="{BB962C8B-B14F-4D97-AF65-F5344CB8AC3E}">
        <p14:creationId xmlns:p14="http://schemas.microsoft.com/office/powerpoint/2010/main" val="2019777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6192688"/>
          </a:xfrm>
        </p:spPr>
        <p:txBody>
          <a:bodyPr>
            <a:normAutofit lnSpcReduction="10000"/>
          </a:bodyPr>
          <a:lstStyle/>
          <a:p>
            <a:r>
              <a:rPr lang="en-US" altLang="ja-JP" dirty="0" smtClean="0"/>
              <a:t>3-cWomen’s </a:t>
            </a:r>
            <a:r>
              <a:rPr lang="en-US" altLang="ja-JP" dirty="0"/>
              <a:t>confidence level increased over time in </a:t>
            </a:r>
            <a:r>
              <a:rPr lang="en-US" altLang="ja-JP" dirty="0" smtClean="0"/>
              <a:t>the study.</a:t>
            </a:r>
          </a:p>
          <a:p>
            <a:pPr lvl="1"/>
            <a:r>
              <a:rPr lang="en-US" altLang="ja-JP" i="1" dirty="0"/>
              <a:t>BSE confidence positively correlates with </a:t>
            </a:r>
            <a:r>
              <a:rPr lang="en-US" altLang="ja-JP" i="1" dirty="0" smtClean="0"/>
              <a:t>the frequency </a:t>
            </a:r>
            <a:r>
              <a:rPr lang="en-US" altLang="ja-JP" i="1" dirty="0"/>
              <a:t>of carrying out BSE (Fry and </a:t>
            </a:r>
            <a:r>
              <a:rPr lang="en-US" altLang="ja-JP" i="1" dirty="0" smtClean="0"/>
              <a:t>Prentice-Dunn, </a:t>
            </a:r>
            <a:r>
              <a:rPr lang="da-DK" altLang="ja-JP" i="1" dirty="0" smtClean="0"/>
              <a:t>2006</a:t>
            </a:r>
            <a:r>
              <a:rPr lang="da-DK" altLang="ja-JP" i="1" dirty="0"/>
              <a:t>; Janda et al., 2002; Luszczynska, 2004; Park et al</a:t>
            </a:r>
            <a:r>
              <a:rPr lang="da-DK" altLang="ja-JP" i="1" dirty="0" smtClean="0"/>
              <a:t>.,</a:t>
            </a:r>
            <a:r>
              <a:rPr lang="en-US" altLang="ja-JP" i="1" dirty="0" smtClean="0"/>
              <a:t>2009).</a:t>
            </a:r>
          </a:p>
          <a:p>
            <a:pPr lvl="1"/>
            <a:r>
              <a:rPr lang="en-US" altLang="ja-JP" i="1" dirty="0" smtClean="0"/>
              <a:t>Park et </a:t>
            </a:r>
            <a:r>
              <a:rPr lang="en-US" altLang="ja-JP" i="1" dirty="0"/>
              <a:t>al. (2009) reported that women’s confidence </a:t>
            </a:r>
            <a:r>
              <a:rPr lang="en-US" altLang="ja-JP" i="1" dirty="0" smtClean="0"/>
              <a:t>in performing </a:t>
            </a:r>
            <a:r>
              <a:rPr lang="en-US" altLang="ja-JP" i="1" dirty="0"/>
              <a:t>proper BSE was improved by teaching </a:t>
            </a:r>
            <a:r>
              <a:rPr lang="en-US" altLang="ja-JP" i="1" dirty="0" smtClean="0"/>
              <a:t>breast awareness </a:t>
            </a:r>
            <a:r>
              <a:rPr lang="en-US" altLang="ja-JP" i="1" dirty="0"/>
              <a:t>and BSE. </a:t>
            </a:r>
            <a:endParaRPr lang="en-US" altLang="ja-JP" i="1" dirty="0" smtClean="0"/>
          </a:p>
          <a:p>
            <a:r>
              <a:rPr lang="en-US" altLang="ja-JP" dirty="0" smtClean="0"/>
              <a:t>Findings </a:t>
            </a:r>
            <a:r>
              <a:rPr lang="en-US" altLang="ja-JP" dirty="0"/>
              <a:t>in the current study </a:t>
            </a:r>
            <a:r>
              <a:rPr lang="en-US" altLang="ja-JP" dirty="0" smtClean="0"/>
              <a:t>support the </a:t>
            </a:r>
            <a:r>
              <a:rPr lang="en-US" altLang="ja-JP" dirty="0"/>
              <a:t>premise that </a:t>
            </a:r>
            <a:r>
              <a:rPr lang="en-US" altLang="ja-JP" b="1" u="sng" dirty="0"/>
              <a:t>a targeted intervention that </a:t>
            </a:r>
            <a:r>
              <a:rPr lang="en-US" altLang="ja-JP" b="1" u="sng" dirty="0" smtClean="0"/>
              <a:t>correlates with </a:t>
            </a:r>
            <a:r>
              <a:rPr lang="en-US" altLang="ja-JP" b="1" u="sng" dirty="0"/>
              <a:t>women’s health beliefs can help women carrying </a:t>
            </a:r>
            <a:r>
              <a:rPr lang="en-US" altLang="ja-JP" b="1" u="sng" dirty="0" smtClean="0"/>
              <a:t>out monthly </a:t>
            </a:r>
            <a:r>
              <a:rPr lang="en-US" altLang="ja-JP" b="1" u="sng" dirty="0"/>
              <a:t>BSE.</a:t>
            </a:r>
            <a:endParaRPr kumimoji="1" lang="ja-JP" altLang="en-US" b="1" u="sng" dirty="0"/>
          </a:p>
        </p:txBody>
      </p:sp>
    </p:spTree>
    <p:extLst>
      <p:ext uri="{BB962C8B-B14F-4D97-AF65-F5344CB8AC3E}">
        <p14:creationId xmlns:p14="http://schemas.microsoft.com/office/powerpoint/2010/main" val="312010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Limitations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ja-JP" dirty="0"/>
              <a:t>The study relied on </a:t>
            </a:r>
            <a:r>
              <a:rPr lang="en-US" altLang="ja-JP" b="1" u="sng" dirty="0"/>
              <a:t>a small sample of women in </a:t>
            </a:r>
            <a:r>
              <a:rPr lang="en-US" altLang="ja-JP" b="1" u="sng" dirty="0" smtClean="0"/>
              <a:t>one region</a:t>
            </a:r>
            <a:r>
              <a:rPr lang="en-US" altLang="ja-JP" dirty="0"/>
              <a:t>, and thus it has limited generalizability. The </a:t>
            </a:r>
            <a:r>
              <a:rPr lang="en-US" altLang="ja-JP" dirty="0" smtClean="0"/>
              <a:t>study should </a:t>
            </a:r>
            <a:r>
              <a:rPr lang="en-US" altLang="ja-JP" dirty="0"/>
              <a:t>be replicated with a larger and more </a:t>
            </a:r>
            <a:r>
              <a:rPr lang="en-US" altLang="ja-JP" dirty="0" smtClean="0"/>
              <a:t>diverse sample.</a:t>
            </a:r>
          </a:p>
          <a:p>
            <a:r>
              <a:rPr lang="en-US" altLang="ja-JP" dirty="0"/>
              <a:t>The </a:t>
            </a:r>
            <a:r>
              <a:rPr lang="en-US" altLang="ja-JP" b="1" u="sng" dirty="0"/>
              <a:t>one-off brief nature of the intervention </a:t>
            </a:r>
            <a:r>
              <a:rPr lang="en-US" altLang="ja-JP" dirty="0" smtClean="0"/>
              <a:t>and the </a:t>
            </a:r>
            <a:r>
              <a:rPr lang="en-US" altLang="ja-JP" b="1" u="sng" dirty="0"/>
              <a:t>short-term follow-up period </a:t>
            </a:r>
            <a:r>
              <a:rPr lang="en-US" altLang="ja-JP" dirty="0"/>
              <a:t>(only 6 months after </a:t>
            </a:r>
            <a:r>
              <a:rPr lang="en-US" altLang="ja-JP" dirty="0" smtClean="0"/>
              <a:t>the intervention</a:t>
            </a:r>
            <a:r>
              <a:rPr lang="en-US" altLang="ja-JP" dirty="0"/>
              <a:t>) are also substantial limitations</a:t>
            </a:r>
            <a:r>
              <a:rPr lang="en-US" altLang="ja-JP" dirty="0" smtClean="0"/>
              <a:t>.</a:t>
            </a:r>
          </a:p>
          <a:p>
            <a:r>
              <a:rPr lang="en-US" altLang="ja-JP" dirty="0"/>
              <a:t>Although, </a:t>
            </a:r>
            <a:r>
              <a:rPr lang="en-US" altLang="ja-JP" dirty="0" smtClean="0"/>
              <a:t>in the </a:t>
            </a:r>
            <a:r>
              <a:rPr lang="en-US" altLang="ja-JP" dirty="0"/>
              <a:t>study, the </a:t>
            </a:r>
            <a:r>
              <a:rPr lang="en-US" altLang="ja-JP" b="1" u="sng" dirty="0"/>
              <a:t>reliance on self-reports of </a:t>
            </a:r>
            <a:r>
              <a:rPr lang="en-US" altLang="ja-JP" b="1" u="sng" dirty="0" smtClean="0"/>
              <a:t>mammography and </a:t>
            </a:r>
            <a:r>
              <a:rPr lang="en-US" altLang="ja-JP" b="1" u="sng" dirty="0"/>
              <a:t>CBE </a:t>
            </a:r>
            <a:r>
              <a:rPr lang="en-US" altLang="ja-JP" b="1" u="sng" dirty="0" err="1"/>
              <a:t>behaviours</a:t>
            </a:r>
            <a:r>
              <a:rPr lang="en-US" altLang="ja-JP" b="1" u="sng" dirty="0"/>
              <a:t> </a:t>
            </a:r>
            <a:r>
              <a:rPr lang="en-US" altLang="ja-JP" dirty="0"/>
              <a:t>is a limitation, self-report of </a:t>
            </a:r>
            <a:r>
              <a:rPr lang="en-US" altLang="ja-JP" dirty="0" smtClean="0"/>
              <a:t>mammography use </a:t>
            </a:r>
            <a:r>
              <a:rPr lang="en-US" altLang="ja-JP" dirty="0"/>
              <a:t>has been validated previously and </a:t>
            </a:r>
            <a:r>
              <a:rPr lang="en-US" altLang="ja-JP" dirty="0" smtClean="0"/>
              <a:t>appears relatively accurate.</a:t>
            </a:r>
          </a:p>
          <a:p>
            <a:r>
              <a:rPr lang="en-US" altLang="ja-JP" dirty="0"/>
              <a:t>HBM does not consider </a:t>
            </a:r>
            <a:r>
              <a:rPr lang="en-US" altLang="ja-JP" b="1" u="sng" dirty="0"/>
              <a:t>the role of culture on </a:t>
            </a:r>
            <a:r>
              <a:rPr lang="en-US" altLang="ja-JP" b="1" u="sng" dirty="0" smtClean="0"/>
              <a:t>health </a:t>
            </a:r>
            <a:r>
              <a:rPr lang="en-US" altLang="ja-JP" b="1" u="sng" dirty="0" err="1" smtClean="0"/>
              <a:t>behaviours</a:t>
            </a:r>
            <a:r>
              <a:rPr lang="en-US" altLang="ja-JP" dirty="0"/>
              <a:t>, and therefore, was not assessed in this study.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177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71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08712"/>
          </a:xfrm>
        </p:spPr>
        <p:txBody>
          <a:bodyPr>
            <a:normAutofit/>
          </a:bodyPr>
          <a:lstStyle/>
          <a:p>
            <a:r>
              <a:rPr lang="en-US" altLang="ja-JP" dirty="0"/>
              <a:t>cultural factors </a:t>
            </a:r>
            <a:r>
              <a:rPr lang="en-US" altLang="ja-JP" dirty="0" smtClean="0"/>
              <a:t>have also been linked with mammography</a:t>
            </a:r>
          </a:p>
          <a:p>
            <a:pPr lvl="1"/>
            <a:r>
              <a:rPr lang="en-US" altLang="ja-JP" dirty="0" smtClean="0"/>
              <a:t>a </a:t>
            </a:r>
            <a:r>
              <a:rPr lang="en-US" altLang="ja-JP" dirty="0"/>
              <a:t>fatalistic view </a:t>
            </a:r>
            <a:r>
              <a:rPr lang="en-US" altLang="ja-JP" dirty="0" smtClean="0"/>
              <a:t>toward cancer</a:t>
            </a:r>
          </a:p>
          <a:p>
            <a:pPr lvl="1"/>
            <a:r>
              <a:rPr lang="en-US" altLang="ja-JP" dirty="0" smtClean="0"/>
              <a:t>perception </a:t>
            </a:r>
            <a:r>
              <a:rPr lang="en-US" altLang="ja-JP" dirty="0"/>
              <a:t>of screening as unnecessary in </a:t>
            </a:r>
            <a:r>
              <a:rPr lang="en-US" altLang="ja-JP" dirty="0" smtClean="0"/>
              <a:t>the</a:t>
            </a:r>
          </a:p>
          <a:p>
            <a:pPr marL="457200" lvl="1" indent="0">
              <a:buNone/>
            </a:pPr>
            <a:r>
              <a:rPr lang="en-US" altLang="ja-JP" dirty="0" smtClean="0"/>
              <a:t>    absence </a:t>
            </a:r>
            <a:r>
              <a:rPr lang="en-US" altLang="ja-JP" dirty="0"/>
              <a:t>of </a:t>
            </a:r>
            <a:r>
              <a:rPr lang="en-US" altLang="ja-JP" dirty="0" smtClean="0"/>
              <a:t>symptoms</a:t>
            </a:r>
          </a:p>
          <a:p>
            <a:pPr lvl="1"/>
            <a:r>
              <a:rPr lang="en-US" altLang="ja-JP" dirty="0" smtClean="0"/>
              <a:t>strong </a:t>
            </a:r>
            <a:r>
              <a:rPr lang="en-US" altLang="ja-JP" dirty="0"/>
              <a:t>sense of </a:t>
            </a:r>
            <a:r>
              <a:rPr lang="en-US" altLang="ja-JP" dirty="0" smtClean="0"/>
              <a:t>modesty</a:t>
            </a:r>
          </a:p>
          <a:p>
            <a:pPr lvl="1"/>
            <a:r>
              <a:rPr lang="en-US" altLang="ja-JP" dirty="0" smtClean="0"/>
              <a:t>placing a priority </a:t>
            </a:r>
            <a:r>
              <a:rPr lang="en-US" altLang="ja-JP" dirty="0"/>
              <a:t>on the needs of their </a:t>
            </a:r>
            <a:r>
              <a:rPr lang="en-US" altLang="ja-JP" dirty="0" smtClean="0"/>
              <a:t>children</a:t>
            </a:r>
            <a:endParaRPr lang="en-US" altLang="ja-JP" dirty="0"/>
          </a:p>
          <a:p>
            <a:pPr lvl="1"/>
            <a:r>
              <a:rPr lang="en-US" altLang="ja-JP" dirty="0" smtClean="0"/>
              <a:t>the prohibiting </a:t>
            </a:r>
            <a:r>
              <a:rPr lang="en-US" altLang="ja-JP" dirty="0" err="1" smtClean="0"/>
              <a:t>islamic</a:t>
            </a:r>
            <a:r>
              <a:rPr lang="en-US" altLang="ja-JP" dirty="0" smtClean="0"/>
              <a:t> </a:t>
            </a:r>
            <a:r>
              <a:rPr lang="en-US" altLang="ja-JP" dirty="0"/>
              <a:t>rule of self-exposure in front of any man other </a:t>
            </a:r>
            <a:r>
              <a:rPr lang="en-US" altLang="ja-JP" dirty="0" smtClean="0"/>
              <a:t>than one’s husband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1442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6408712"/>
          </a:xfrm>
        </p:spPr>
        <p:txBody>
          <a:bodyPr/>
          <a:lstStyle/>
          <a:p>
            <a:r>
              <a:rPr lang="en-US" altLang="ja-JP" dirty="0"/>
              <a:t>In many studies aiming to promote breast </a:t>
            </a:r>
            <a:r>
              <a:rPr lang="en-US" altLang="ja-JP" dirty="0" smtClean="0"/>
              <a:t>health,</a:t>
            </a:r>
          </a:p>
          <a:p>
            <a:r>
              <a:rPr lang="en-US" altLang="ja-JP" dirty="0" smtClean="0"/>
              <a:t>BSE </a:t>
            </a:r>
            <a:r>
              <a:rPr lang="en-US" altLang="ja-JP" dirty="0"/>
              <a:t>frequency has been the outcome used to </a:t>
            </a:r>
            <a:r>
              <a:rPr lang="en-US" altLang="ja-JP" dirty="0" smtClean="0"/>
              <a:t>     measure increases </a:t>
            </a:r>
            <a:r>
              <a:rPr lang="en-US" altLang="ja-JP" dirty="0"/>
              <a:t>in BSE practice and less attention has been </a:t>
            </a:r>
            <a:r>
              <a:rPr lang="en-US" altLang="ja-JP" dirty="0" smtClean="0"/>
              <a:t>given to </a:t>
            </a:r>
            <a:r>
              <a:rPr lang="en-US" altLang="ja-JP" dirty="0"/>
              <a:t>BSE proficiency</a:t>
            </a:r>
            <a:r>
              <a:rPr lang="en-US" altLang="ja-JP" dirty="0" smtClean="0"/>
              <a:t>.</a:t>
            </a:r>
          </a:p>
          <a:p>
            <a:r>
              <a:rPr lang="en-US" altLang="ja-JP" dirty="0"/>
              <a:t>Both frequency and proficiency are important</a:t>
            </a:r>
          </a:p>
          <a:p>
            <a:r>
              <a:rPr lang="en-US" altLang="ja-JP" dirty="0"/>
              <a:t>aspects of BSE and measuring frequency of BSE </a:t>
            </a:r>
            <a:r>
              <a:rPr lang="en-US" altLang="ja-JP" dirty="0" smtClean="0"/>
              <a:t>without considering </a:t>
            </a:r>
            <a:r>
              <a:rPr lang="en-US" altLang="ja-JP" dirty="0"/>
              <a:t>proficiency of skills used in the exam is </a:t>
            </a:r>
            <a:r>
              <a:rPr lang="en-US" altLang="ja-JP" dirty="0" smtClean="0"/>
              <a:t>less </a:t>
            </a:r>
            <a:r>
              <a:rPr lang="en-US" altLang="ja-JP" dirty="0"/>
              <a:t>value </a:t>
            </a:r>
            <a:r>
              <a:rPr lang="en-US" altLang="ja-JP" dirty="0" smtClean="0"/>
              <a:t>laden.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982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purpose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b="1" dirty="0" smtClean="0"/>
              <a:t>to </a:t>
            </a:r>
            <a:r>
              <a:rPr lang="en-US" altLang="ja-JP" b="1" dirty="0"/>
              <a:t>determine the effects of </a:t>
            </a:r>
            <a:r>
              <a:rPr lang="en-US" altLang="ja-JP" b="1" dirty="0" smtClean="0"/>
              <a:t>a breast </a:t>
            </a:r>
            <a:r>
              <a:rPr lang="en-US" altLang="ja-JP" b="1" dirty="0"/>
              <a:t>health promotion (BHP) program on BSE </a:t>
            </a:r>
            <a:r>
              <a:rPr lang="en-US" altLang="ja-JP" b="1" dirty="0" smtClean="0"/>
              <a:t>frequency and </a:t>
            </a:r>
            <a:r>
              <a:rPr lang="en-US" altLang="ja-JP" b="1" dirty="0"/>
              <a:t>proficiency (BSE skills and lump detection), </a:t>
            </a:r>
            <a:r>
              <a:rPr lang="en-US" altLang="ja-JP" b="1" dirty="0" smtClean="0"/>
              <a:t>and mammography </a:t>
            </a:r>
            <a:r>
              <a:rPr lang="en-US" altLang="ja-JP" b="1" dirty="0"/>
              <a:t>and CBE use in a sample of Turkish women.</a:t>
            </a:r>
          </a:p>
          <a:p>
            <a:r>
              <a:rPr lang="en-US" altLang="ja-JP" b="1" dirty="0"/>
              <a:t>The effects of the BHP program on breast health </a:t>
            </a:r>
            <a:r>
              <a:rPr lang="en-US" altLang="ja-JP" b="1" dirty="0" smtClean="0"/>
              <a:t>knowledge and </a:t>
            </a:r>
            <a:r>
              <a:rPr lang="en-US" altLang="ja-JP" b="1" dirty="0"/>
              <a:t>health beliefs about breast cancer screening were </a:t>
            </a:r>
            <a:r>
              <a:rPr lang="en-US" altLang="ja-JP" b="1" dirty="0" smtClean="0"/>
              <a:t>also evaluated</a:t>
            </a:r>
            <a:r>
              <a:rPr lang="en-US" altLang="ja-JP" b="1" dirty="0"/>
              <a:t>.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294619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Methods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ja-JP" dirty="0" smtClean="0"/>
              <a:t>An </a:t>
            </a:r>
            <a:r>
              <a:rPr lang="en-US" altLang="ja-JP" dirty="0"/>
              <a:t>experimental pretest–posttest control group </a:t>
            </a:r>
            <a:r>
              <a:rPr lang="en-US" altLang="ja-JP" dirty="0" smtClean="0"/>
              <a:t>design was </a:t>
            </a:r>
            <a:r>
              <a:rPr lang="en-US" altLang="ja-JP" dirty="0"/>
              <a:t>used. </a:t>
            </a:r>
            <a:endParaRPr lang="en-US" altLang="ja-JP" dirty="0" smtClean="0"/>
          </a:p>
          <a:p>
            <a:r>
              <a:rPr lang="en-US" altLang="ja-JP" dirty="0" smtClean="0"/>
              <a:t>Participants </a:t>
            </a:r>
            <a:r>
              <a:rPr lang="en-US" altLang="ja-JP" dirty="0"/>
              <a:t>were randomly assigned to </a:t>
            </a:r>
            <a:r>
              <a:rPr lang="en-US" altLang="ja-JP" dirty="0" smtClean="0"/>
              <a:t>an intervention </a:t>
            </a:r>
            <a:r>
              <a:rPr lang="en-US" altLang="ja-JP" dirty="0"/>
              <a:t>group or control group. 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Participants </a:t>
            </a:r>
            <a:r>
              <a:rPr lang="en-US" altLang="ja-JP" dirty="0"/>
              <a:t>in </a:t>
            </a:r>
            <a:r>
              <a:rPr lang="en-US" altLang="ja-JP" b="1" u="sng" dirty="0" smtClean="0"/>
              <a:t>the intervention </a:t>
            </a:r>
            <a:r>
              <a:rPr lang="en-US" altLang="ja-JP" b="1" u="sng" dirty="0"/>
              <a:t>group </a:t>
            </a:r>
            <a:r>
              <a:rPr lang="en-US" altLang="ja-JP" dirty="0"/>
              <a:t>received a breast health </a:t>
            </a:r>
            <a:r>
              <a:rPr lang="en-US" altLang="ja-JP" dirty="0" smtClean="0"/>
              <a:t>promotion (BHP</a:t>
            </a:r>
            <a:r>
              <a:rPr lang="en-US" altLang="ja-JP" dirty="0"/>
              <a:t>) program. </a:t>
            </a:r>
            <a:endParaRPr lang="en-US" altLang="ja-JP" dirty="0" smtClean="0"/>
          </a:p>
          <a:p>
            <a:pPr lvl="1"/>
            <a:r>
              <a:rPr lang="en-US" altLang="ja-JP" b="1" u="sng" dirty="0" smtClean="0"/>
              <a:t>Control </a:t>
            </a:r>
            <a:r>
              <a:rPr lang="en-US" altLang="ja-JP" b="1" u="sng" dirty="0"/>
              <a:t>group </a:t>
            </a:r>
            <a:r>
              <a:rPr lang="en-US" altLang="ja-JP" dirty="0"/>
              <a:t>participants received </a:t>
            </a:r>
            <a:r>
              <a:rPr lang="en-US" altLang="ja-JP" dirty="0" smtClean="0"/>
              <a:t>usual care </a:t>
            </a:r>
            <a:r>
              <a:rPr lang="en-US" altLang="ja-JP" dirty="0"/>
              <a:t>from the health center</a:t>
            </a:r>
            <a:r>
              <a:rPr lang="en-US" altLang="ja-JP" dirty="0" smtClean="0"/>
              <a:t>.</a:t>
            </a:r>
          </a:p>
          <a:p>
            <a:pPr lvl="1"/>
            <a:r>
              <a:rPr lang="en-US" altLang="ja-JP" dirty="0" smtClean="0"/>
              <a:t>In the study, after the data collection ended at 6 months, the BHP program is implemented to women in the control group. </a:t>
            </a:r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736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b="1" dirty="0" smtClean="0"/>
              <a:t>Outcome measures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b="1" dirty="0" smtClean="0"/>
              <a:t>changes </a:t>
            </a:r>
            <a:r>
              <a:rPr lang="en-US" altLang="ja-JP" b="1" dirty="0"/>
              <a:t>in </a:t>
            </a:r>
            <a:endParaRPr lang="en-US" altLang="ja-JP" b="1" dirty="0" smtClean="0"/>
          </a:p>
          <a:p>
            <a:pPr lvl="1"/>
            <a:r>
              <a:rPr lang="en-US" altLang="ja-JP" b="1" dirty="0" smtClean="0"/>
              <a:t>the frequency </a:t>
            </a:r>
            <a:r>
              <a:rPr lang="en-US" altLang="ja-JP" b="1" dirty="0"/>
              <a:t>of </a:t>
            </a:r>
            <a:r>
              <a:rPr lang="en-US" altLang="ja-JP" b="1" dirty="0" smtClean="0"/>
              <a:t>BSE</a:t>
            </a:r>
          </a:p>
          <a:p>
            <a:pPr lvl="1"/>
            <a:r>
              <a:rPr lang="en-US" altLang="ja-JP" b="1" dirty="0" smtClean="0"/>
              <a:t>proficiency </a:t>
            </a:r>
            <a:r>
              <a:rPr lang="en-US" altLang="ja-JP" b="1" dirty="0"/>
              <a:t>of </a:t>
            </a:r>
            <a:r>
              <a:rPr lang="en-US" altLang="ja-JP" b="1" dirty="0" smtClean="0"/>
              <a:t>BSE</a:t>
            </a:r>
          </a:p>
          <a:p>
            <a:pPr lvl="1"/>
            <a:r>
              <a:rPr lang="en-US" altLang="ja-JP" b="1" dirty="0" smtClean="0"/>
              <a:t>frequency of mammography</a:t>
            </a:r>
          </a:p>
          <a:p>
            <a:pPr lvl="1"/>
            <a:r>
              <a:rPr lang="en-US" altLang="ja-JP" b="1" dirty="0" smtClean="0"/>
              <a:t>frequency </a:t>
            </a:r>
            <a:r>
              <a:rPr lang="en-US" altLang="ja-JP" b="1" dirty="0"/>
              <a:t>of </a:t>
            </a:r>
            <a:r>
              <a:rPr lang="en-US" altLang="ja-JP" b="1" dirty="0" smtClean="0"/>
              <a:t>CBE</a:t>
            </a:r>
          </a:p>
          <a:p>
            <a:r>
              <a:rPr lang="en-US" altLang="ja-JP" b="1" dirty="0" smtClean="0"/>
              <a:t>changes </a:t>
            </a:r>
            <a:r>
              <a:rPr lang="en-US" altLang="ja-JP" b="1" dirty="0"/>
              <a:t>in </a:t>
            </a:r>
            <a:endParaRPr lang="en-US" altLang="ja-JP" b="1" dirty="0" smtClean="0"/>
          </a:p>
          <a:p>
            <a:pPr lvl="1"/>
            <a:r>
              <a:rPr lang="en-US" altLang="ja-JP" b="1" dirty="0" smtClean="0"/>
              <a:t>breast health knowledge</a:t>
            </a:r>
          </a:p>
          <a:p>
            <a:pPr lvl="1"/>
            <a:r>
              <a:rPr lang="en-US" altLang="ja-JP" b="1" dirty="0" smtClean="0"/>
              <a:t>in </a:t>
            </a:r>
            <a:r>
              <a:rPr lang="en-US" altLang="ja-JP" b="1" dirty="0"/>
              <a:t>health beliefs.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89371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136" y="1"/>
            <a:ext cx="7776864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251520" y="620688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i="1" u="sng" dirty="0"/>
              <a:t>Fig. 1. Flow diagram of study participants.</a:t>
            </a:r>
            <a:endParaRPr kumimoji="1" lang="ja-JP" altLang="en-US" sz="2400" b="1" i="1" u="sng" dirty="0"/>
          </a:p>
        </p:txBody>
      </p:sp>
    </p:spTree>
    <p:extLst>
      <p:ext uri="{BB962C8B-B14F-4D97-AF65-F5344CB8AC3E}">
        <p14:creationId xmlns:p14="http://schemas.microsoft.com/office/powerpoint/2010/main" val="69916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3165</Words>
  <Application>Microsoft Office PowerPoint</Application>
  <PresentationFormat>画面に合わせる (4:3)</PresentationFormat>
  <Paragraphs>182</Paragraphs>
  <Slides>36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36</vt:i4>
      </vt:variant>
    </vt:vector>
  </HeadingPairs>
  <TitlesOfParts>
    <vt:vector size="37" baseType="lpstr">
      <vt:lpstr>Office ​​テーマ</vt:lpstr>
      <vt:lpstr>The effectiveness of a nurse-delivered breast health promotion program on breast cancer screening behaviours in non-adherent Turkish women: A randomized controlled trial </vt:lpstr>
      <vt:lpstr>Introduction</vt:lpstr>
      <vt:lpstr>PowerPoint プレゼンテーション</vt:lpstr>
      <vt:lpstr>PowerPoint プレゼンテーション</vt:lpstr>
      <vt:lpstr>PowerPoint プレゼンテーション</vt:lpstr>
      <vt:lpstr>purpose</vt:lpstr>
      <vt:lpstr>Methods</vt:lpstr>
      <vt:lpstr>Outcome measures</vt:lpstr>
      <vt:lpstr>PowerPoint プレゼンテーション</vt:lpstr>
      <vt:lpstr>Procedures</vt:lpstr>
      <vt:lpstr>Fig. 2. Conceptual framework of the constructs of the health belief model: perceptions of susceptibility, benefits, barriers, and confidence.</vt:lpstr>
      <vt:lpstr>PowerPoint プレゼンテーション</vt:lpstr>
      <vt:lpstr>breast health promotion (BHP)program </vt:lpstr>
      <vt:lpstr>Instruments</vt:lpstr>
      <vt:lpstr>Statistical analysis</vt:lpstr>
      <vt:lpstr>Results</vt:lpstr>
      <vt:lpstr>Change in BSE frequency and BSE proficiency</vt:lpstr>
      <vt:lpstr>PowerPoint プレゼンテーション</vt:lpstr>
      <vt:lpstr>Change in mammography frequency and clinical breast examination frequency</vt:lpstr>
      <vt:lpstr>PowerPoint プレゼンテーション</vt:lpstr>
      <vt:lpstr>Change in breast health knowledge</vt:lpstr>
      <vt:lpstr>Changes in health beliefs</vt:lpstr>
      <vt:lpstr>PowerPoint プレゼンテーション</vt:lpstr>
      <vt:lpstr>Discussion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Limitations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effectiveness of a nurse-delivered breast health promotion program on breast cancer screening behaviours in non-adherent Turkish women: A randomized controlled trial </dc:title>
  <dc:creator>kondo</dc:creator>
  <cp:lastModifiedBy>kondo</cp:lastModifiedBy>
  <cp:revision>32</cp:revision>
  <dcterms:created xsi:type="dcterms:W3CDTF">2011-11-09T00:29:55Z</dcterms:created>
  <dcterms:modified xsi:type="dcterms:W3CDTF">2011-11-09T03:36:08Z</dcterms:modified>
</cp:coreProperties>
</file>